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37"/>
  </p:notesMasterIdLst>
  <p:handoutMasterIdLst>
    <p:handoutMasterId r:id="rId38"/>
  </p:handoutMasterIdLst>
  <p:sldIdLst>
    <p:sldId id="266" r:id="rId2"/>
    <p:sldId id="284" r:id="rId3"/>
    <p:sldId id="285" r:id="rId4"/>
    <p:sldId id="286" r:id="rId5"/>
    <p:sldId id="289" r:id="rId6"/>
    <p:sldId id="277" r:id="rId7"/>
    <p:sldId id="290" r:id="rId8"/>
    <p:sldId id="291" r:id="rId9"/>
    <p:sldId id="292" r:id="rId10"/>
    <p:sldId id="293" r:id="rId11"/>
    <p:sldId id="294" r:id="rId12"/>
    <p:sldId id="295" r:id="rId13"/>
    <p:sldId id="297" r:id="rId14"/>
    <p:sldId id="298" r:id="rId15"/>
    <p:sldId id="299" r:id="rId16"/>
    <p:sldId id="300" r:id="rId17"/>
    <p:sldId id="301" r:id="rId18"/>
    <p:sldId id="302" r:id="rId19"/>
    <p:sldId id="304" r:id="rId20"/>
    <p:sldId id="303" r:id="rId21"/>
    <p:sldId id="305" r:id="rId22"/>
    <p:sldId id="333" r:id="rId23"/>
    <p:sldId id="306" r:id="rId24"/>
    <p:sldId id="307" r:id="rId25"/>
    <p:sldId id="320" r:id="rId26"/>
    <p:sldId id="330" r:id="rId27"/>
    <p:sldId id="327" r:id="rId28"/>
    <p:sldId id="311" r:id="rId29"/>
    <p:sldId id="309" r:id="rId30"/>
    <p:sldId id="336" r:id="rId31"/>
    <p:sldId id="337" r:id="rId32"/>
    <p:sldId id="334" r:id="rId33"/>
    <p:sldId id="332" r:id="rId34"/>
    <p:sldId id="329" r:id="rId35"/>
    <p:sldId id="315" r:id="rId36"/>
  </p:sldIdLst>
  <p:sldSz cx="8999538" cy="6840538"/>
  <p:notesSz cx="6797675" cy="9928225"/>
  <p:defaultTextStyle>
    <a:defPPr>
      <a:defRPr lang="en-GB"/>
    </a:defPPr>
    <a:lvl1pPr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1pPr>
    <a:lvl2pPr marL="742950" indent="-28575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2pPr>
    <a:lvl3pPr marL="11430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3pPr>
    <a:lvl4pPr marL="16002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4pPr>
    <a:lvl5pPr marL="20574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5pPr>
    <a:lvl6pPr marL="22860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6pPr>
    <a:lvl7pPr marL="27432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7pPr>
    <a:lvl8pPr marL="32004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8pPr>
    <a:lvl9pPr marL="36576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674">
          <p15:clr>
            <a:srgbClr val="A4A3A4"/>
          </p15:clr>
        </p15:guide>
        <p15:guide id="4" pos="19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4D1"/>
    <a:srgbClr val="FF0000"/>
    <a:srgbClr val="FFFF99"/>
    <a:srgbClr val="F0DF79"/>
    <a:srgbClr val="C9E8FF"/>
    <a:srgbClr val="83CAFF"/>
    <a:srgbClr val="004586"/>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008" autoAdjust="0"/>
  </p:normalViewPr>
  <p:slideViewPr>
    <p:cSldViewPr>
      <p:cViewPr>
        <p:scale>
          <a:sx n="125" d="100"/>
          <a:sy n="125" d="100"/>
        </p:scale>
        <p:origin x="144" y="114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orient="horz" pos="2674"/>
        <p:guide pos="2160"/>
        <p:guide pos="19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46D7D-E71A-4A59-9830-843CE50D56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t-EE"/>
        </a:p>
      </dgm:t>
    </dgm:pt>
    <dgm:pt modelId="{C2D7E75B-9E5C-42C0-B834-6C8D2C66234B}">
      <dgm:prSet phldrT="[Text]" custT="1"/>
      <dgm:spPr>
        <a:solidFill>
          <a:srgbClr val="0084D1"/>
        </a:solidFill>
      </dgm:spPr>
      <dgm:t>
        <a:bodyPr/>
        <a:lstStyle/>
        <a:p>
          <a:pPr algn="ctr" defTabSz="1600200">
            <a:lnSpc>
              <a:spcPct val="90000"/>
            </a:lnSpc>
            <a:spcBef>
              <a:spcPct val="0"/>
            </a:spcBef>
            <a:spcAft>
              <a:spcPct val="35000"/>
            </a:spcAft>
          </a:pPr>
          <a:r>
            <a:rPr lang="et-EE" sz="3600" dirty="0" smtClean="0"/>
            <a:t>M</a:t>
          </a:r>
          <a:r>
            <a:rPr lang="fi-FI" sz="3600" dirty="0" smtClean="0"/>
            <a:t>uuta </a:t>
          </a:r>
          <a:r>
            <a:rPr lang="fi-FI" sz="3600" dirty="0" err="1" smtClean="0"/>
            <a:t>e-arvete</a:t>
          </a:r>
          <a:r>
            <a:rPr lang="fi-FI" sz="3600" dirty="0" smtClean="0"/>
            <a:t> </a:t>
          </a:r>
          <a:r>
            <a:rPr lang="fi-FI" sz="3600" dirty="0" err="1" smtClean="0"/>
            <a:t>kasutamine</a:t>
          </a:r>
          <a:r>
            <a:rPr lang="fi-FI" sz="3600" dirty="0" smtClean="0"/>
            <a:t> </a:t>
          </a:r>
          <a:r>
            <a:rPr lang="fi-FI" sz="3600" dirty="0" err="1" smtClean="0"/>
            <a:t>era-</a:t>
          </a:r>
          <a:r>
            <a:rPr lang="fi-FI" sz="3600" dirty="0" smtClean="0"/>
            <a:t> ja </a:t>
          </a:r>
          <a:r>
            <a:rPr lang="fi-FI" sz="3600" dirty="0" err="1" smtClean="0"/>
            <a:t>avaliku</a:t>
          </a:r>
          <a:r>
            <a:rPr lang="fi-FI" sz="3600" dirty="0" smtClean="0"/>
            <a:t> sektori </a:t>
          </a:r>
          <a:r>
            <a:rPr lang="fi-FI" sz="3600" dirty="0" err="1" smtClean="0"/>
            <a:t>vahelisel</a:t>
          </a:r>
          <a:r>
            <a:rPr lang="fi-FI" sz="3600" dirty="0" smtClean="0"/>
            <a:t> </a:t>
          </a:r>
          <a:r>
            <a:rPr lang="et-EE" sz="3600" dirty="0" smtClean="0"/>
            <a:t>(B2G) </a:t>
          </a:r>
          <a:r>
            <a:rPr lang="fi-FI" sz="3600" dirty="0" err="1" smtClean="0"/>
            <a:t>arveldamisel</a:t>
          </a:r>
          <a:r>
            <a:rPr lang="fi-FI" sz="3600" dirty="0" smtClean="0"/>
            <a:t> </a:t>
          </a:r>
          <a:r>
            <a:rPr lang="fi-FI" sz="3600" dirty="0" err="1" smtClean="0"/>
            <a:t>kohustuslikuks</a:t>
          </a:r>
          <a:endParaRPr lang="et-EE" sz="3600" dirty="0" smtClean="0"/>
        </a:p>
        <a:p>
          <a:pPr algn="ctr" defTabSz="1600200">
            <a:lnSpc>
              <a:spcPct val="90000"/>
            </a:lnSpc>
            <a:spcBef>
              <a:spcPct val="0"/>
            </a:spcBef>
            <a:spcAft>
              <a:spcPct val="35000"/>
            </a:spcAft>
          </a:pPr>
          <a:r>
            <a:rPr lang="fi-FI" sz="3600" dirty="0" smtClean="0"/>
            <a:t> 2016</a:t>
          </a:r>
          <a:r>
            <a:rPr lang="et-EE" sz="3600" dirty="0" smtClean="0"/>
            <a:t>. aasta lõpuks, kus</a:t>
          </a:r>
          <a:r>
            <a:rPr lang="fi-FI" sz="3600" dirty="0" smtClean="0"/>
            <a:t> </a:t>
          </a:r>
          <a:endParaRPr lang="et-EE" sz="3600" dirty="0" smtClean="0"/>
        </a:p>
        <a:p>
          <a:pPr marL="0" marR="0" indent="0" algn="ctr" defTabSz="914400" eaLnBrk="1" fontAlgn="auto" latinLnBrk="0" hangingPunct="1">
            <a:lnSpc>
              <a:spcPct val="100000"/>
            </a:lnSpc>
            <a:spcBef>
              <a:spcPts val="0"/>
            </a:spcBef>
            <a:spcAft>
              <a:spcPts val="0"/>
            </a:spcAft>
            <a:buClrTx/>
            <a:buSzTx/>
            <a:buFontTx/>
            <a:buNone/>
            <a:tabLst/>
            <a:defRPr/>
          </a:pPr>
          <a:r>
            <a:rPr lang="et-EE" sz="3200" u="sng" dirty="0" smtClean="0">
              <a:solidFill>
                <a:schemeClr val="bg1"/>
              </a:solidFill>
              <a:latin typeface="+mn-lt"/>
              <a:ea typeface="+mj-ea"/>
              <a:cs typeface="Arial"/>
            </a:rPr>
            <a:t>Avalikul sektoril on kohustus e-arveid vastu võtta</a:t>
          </a:r>
        </a:p>
        <a:p>
          <a:pPr algn="ctr" defTabSz="1600200">
            <a:lnSpc>
              <a:spcPct val="90000"/>
            </a:lnSpc>
            <a:spcBef>
              <a:spcPct val="0"/>
            </a:spcBef>
            <a:spcAft>
              <a:spcPct val="35000"/>
            </a:spcAft>
          </a:pPr>
          <a:r>
            <a:rPr lang="et-EE" sz="3200" u="sng" dirty="0" smtClean="0">
              <a:solidFill>
                <a:schemeClr val="bg1"/>
              </a:solidFill>
              <a:latin typeface="+mn-lt"/>
              <a:ea typeface="+mj-ea"/>
              <a:cs typeface="Arial"/>
            </a:rPr>
            <a:t>Erasektoril on kohustus saata avalikule sektorile ainult e-arveid</a:t>
          </a:r>
        </a:p>
      </dgm:t>
    </dgm:pt>
    <dgm:pt modelId="{69D773E5-B8F4-4FBC-94E5-49718DE777ED}" type="sibTrans" cxnId="{726A72A5-B915-424B-B1F7-D6D12FF5EB50}">
      <dgm:prSet/>
      <dgm:spPr/>
      <dgm:t>
        <a:bodyPr/>
        <a:lstStyle/>
        <a:p>
          <a:endParaRPr lang="et-EE"/>
        </a:p>
      </dgm:t>
    </dgm:pt>
    <dgm:pt modelId="{D3AED176-5EF5-46FB-B720-7342EDF8A4DF}" type="parTrans" cxnId="{726A72A5-B915-424B-B1F7-D6D12FF5EB50}">
      <dgm:prSet/>
      <dgm:spPr/>
      <dgm:t>
        <a:bodyPr/>
        <a:lstStyle/>
        <a:p>
          <a:endParaRPr lang="et-EE"/>
        </a:p>
      </dgm:t>
    </dgm:pt>
    <dgm:pt modelId="{CF8D909D-5BA5-4A02-981A-337BBDE93FF9}" type="pres">
      <dgm:prSet presAssocID="{76146D7D-E71A-4A59-9830-843CE50D5616}" presName="linear" presStyleCnt="0">
        <dgm:presLayoutVars>
          <dgm:animLvl val="lvl"/>
          <dgm:resizeHandles val="exact"/>
        </dgm:presLayoutVars>
      </dgm:prSet>
      <dgm:spPr/>
      <dgm:t>
        <a:bodyPr/>
        <a:lstStyle/>
        <a:p>
          <a:endParaRPr lang="et-EE"/>
        </a:p>
      </dgm:t>
    </dgm:pt>
    <dgm:pt modelId="{E0B23621-F5FE-4958-B67E-320702FA6685}" type="pres">
      <dgm:prSet presAssocID="{C2D7E75B-9E5C-42C0-B834-6C8D2C66234B}" presName="parentText" presStyleLbl="node1" presStyleIdx="0" presStyleCnt="1" custScaleY="799991" custLinFactNeighborY="-10312">
        <dgm:presLayoutVars>
          <dgm:chMax val="0"/>
          <dgm:bulletEnabled val="1"/>
        </dgm:presLayoutVars>
      </dgm:prSet>
      <dgm:spPr/>
      <dgm:t>
        <a:bodyPr/>
        <a:lstStyle/>
        <a:p>
          <a:endParaRPr lang="et-EE"/>
        </a:p>
      </dgm:t>
    </dgm:pt>
  </dgm:ptLst>
  <dgm:cxnLst>
    <dgm:cxn modelId="{726A72A5-B915-424B-B1F7-D6D12FF5EB50}" srcId="{76146D7D-E71A-4A59-9830-843CE50D5616}" destId="{C2D7E75B-9E5C-42C0-B834-6C8D2C66234B}" srcOrd="0" destOrd="0" parTransId="{D3AED176-5EF5-46FB-B720-7342EDF8A4DF}" sibTransId="{69D773E5-B8F4-4FBC-94E5-49718DE777ED}"/>
    <dgm:cxn modelId="{8228210D-EA71-43AD-9CBB-8D6162D11B2D}" type="presOf" srcId="{76146D7D-E71A-4A59-9830-843CE50D5616}" destId="{CF8D909D-5BA5-4A02-981A-337BBDE93FF9}" srcOrd="0" destOrd="0" presId="urn:microsoft.com/office/officeart/2005/8/layout/vList2"/>
    <dgm:cxn modelId="{214BA263-8FFB-4682-AF3C-01E36FDC4C24}" type="presOf" srcId="{C2D7E75B-9E5C-42C0-B834-6C8D2C66234B}" destId="{E0B23621-F5FE-4958-B67E-320702FA6685}" srcOrd="0" destOrd="0" presId="urn:microsoft.com/office/officeart/2005/8/layout/vList2"/>
    <dgm:cxn modelId="{3F52A2EC-4638-4B5A-8EB0-E409D7359CD5}" type="presParOf" srcId="{CF8D909D-5BA5-4A02-981A-337BBDE93FF9}" destId="{E0B23621-F5FE-4958-B67E-320702FA668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04B0A1-79D2-4E96-BBA1-EC26C61E76D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t-EE"/>
        </a:p>
      </dgm:t>
    </dgm:pt>
    <dgm:pt modelId="{A08D95FA-8B1A-4465-A67E-17618F4C9FBC}">
      <dgm:prSet phldrT="[Text]"/>
      <dgm:spPr>
        <a:solidFill>
          <a:srgbClr val="0084D1"/>
        </a:solidFill>
      </dgm:spPr>
      <dgm:t>
        <a:bodyPr/>
        <a:lstStyle/>
        <a:p>
          <a:r>
            <a:rPr lang="et-EE" dirty="0" smtClean="0"/>
            <a:t>arve väljastamine</a:t>
          </a:r>
          <a:endParaRPr lang="et-EE" dirty="0"/>
        </a:p>
      </dgm:t>
    </dgm:pt>
    <dgm:pt modelId="{C77CBDA0-EBC0-49C1-8C07-BB4EAFC21F15}" type="parTrans" cxnId="{C9C334A6-CE66-488D-AE37-944B40946067}">
      <dgm:prSet/>
      <dgm:spPr/>
      <dgm:t>
        <a:bodyPr/>
        <a:lstStyle/>
        <a:p>
          <a:endParaRPr lang="et-EE"/>
        </a:p>
      </dgm:t>
    </dgm:pt>
    <dgm:pt modelId="{B5052830-8F27-40E5-8ED2-3D03BD9720C8}" type="sibTrans" cxnId="{C9C334A6-CE66-488D-AE37-944B40946067}">
      <dgm:prSet/>
      <dgm:spPr>
        <a:solidFill>
          <a:srgbClr val="0084D1"/>
        </a:solidFill>
      </dgm:spPr>
      <dgm:t>
        <a:bodyPr/>
        <a:lstStyle/>
        <a:p>
          <a:endParaRPr lang="et-EE"/>
        </a:p>
      </dgm:t>
    </dgm:pt>
    <dgm:pt modelId="{93E56E3E-2FF5-42FD-B698-F0E97D49D522}">
      <dgm:prSet phldrT="[Text]"/>
      <dgm:spPr>
        <a:solidFill>
          <a:srgbClr val="0084D1"/>
        </a:solidFill>
      </dgm:spPr>
      <dgm:t>
        <a:bodyPr/>
        <a:lstStyle/>
        <a:p>
          <a:r>
            <a:rPr lang="et-EE" dirty="0" smtClean="0"/>
            <a:t>arve edastamine  operaatorid</a:t>
          </a:r>
          <a:endParaRPr lang="et-EE" dirty="0"/>
        </a:p>
      </dgm:t>
    </dgm:pt>
    <dgm:pt modelId="{8808A650-E060-43E1-8234-572B34C9A48B}" type="parTrans" cxnId="{0F68400C-4BA1-4F1F-A3A8-FA4D4A307E68}">
      <dgm:prSet/>
      <dgm:spPr/>
      <dgm:t>
        <a:bodyPr/>
        <a:lstStyle/>
        <a:p>
          <a:endParaRPr lang="et-EE"/>
        </a:p>
      </dgm:t>
    </dgm:pt>
    <dgm:pt modelId="{29DEC73C-BBA4-44CA-9FDE-5699D82A6ECC}" type="sibTrans" cxnId="{0F68400C-4BA1-4F1F-A3A8-FA4D4A307E68}">
      <dgm:prSet/>
      <dgm:spPr>
        <a:solidFill>
          <a:srgbClr val="0084D1"/>
        </a:solidFill>
      </dgm:spPr>
      <dgm:t>
        <a:bodyPr/>
        <a:lstStyle/>
        <a:p>
          <a:endParaRPr lang="et-EE"/>
        </a:p>
      </dgm:t>
    </dgm:pt>
    <dgm:pt modelId="{232EDB52-5F8F-4944-A113-3827B8130877}">
      <dgm:prSet phldrT="[Text]"/>
      <dgm:spPr>
        <a:solidFill>
          <a:srgbClr val="0084D1"/>
        </a:solidFill>
      </dgm:spPr>
      <dgm:t>
        <a:bodyPr/>
        <a:lstStyle/>
        <a:p>
          <a:r>
            <a:rPr lang="et-EE" dirty="0" smtClean="0"/>
            <a:t>arve vastuvõtmine</a:t>
          </a:r>
          <a:endParaRPr lang="et-EE" dirty="0"/>
        </a:p>
      </dgm:t>
    </dgm:pt>
    <dgm:pt modelId="{E278BCBC-995B-48A6-9D90-77CDEF97CDFC}" type="parTrans" cxnId="{5A6A3DE0-CC9E-4F5A-9479-9F2C81549DE1}">
      <dgm:prSet/>
      <dgm:spPr/>
      <dgm:t>
        <a:bodyPr/>
        <a:lstStyle/>
        <a:p>
          <a:endParaRPr lang="et-EE"/>
        </a:p>
      </dgm:t>
    </dgm:pt>
    <dgm:pt modelId="{C43223C6-5796-4EDF-9C6C-041E020D0589}" type="sibTrans" cxnId="{5A6A3DE0-CC9E-4F5A-9479-9F2C81549DE1}">
      <dgm:prSet/>
      <dgm:spPr/>
      <dgm:t>
        <a:bodyPr/>
        <a:lstStyle/>
        <a:p>
          <a:endParaRPr lang="et-EE"/>
        </a:p>
      </dgm:t>
    </dgm:pt>
    <dgm:pt modelId="{EC8627EB-A909-4856-B4D8-DC11118B3356}">
      <dgm:prSet custT="1"/>
      <dgm:spPr/>
      <dgm:t>
        <a:bodyPr/>
        <a:lstStyle/>
        <a:p>
          <a:pPr>
            <a:lnSpc>
              <a:spcPct val="90000"/>
            </a:lnSpc>
            <a:spcAft>
              <a:spcPts val="0"/>
            </a:spcAft>
          </a:pPr>
          <a:r>
            <a:rPr lang="et-EE" sz="1600" b="0" dirty="0" smtClean="0"/>
            <a:t>VERP</a:t>
          </a:r>
          <a:endParaRPr lang="et-EE" sz="1600" b="0" dirty="0"/>
        </a:p>
      </dgm:t>
    </dgm:pt>
    <dgm:pt modelId="{E34B29CF-4040-4F7A-8AEE-38EAC49DB457}" type="parTrans" cxnId="{E1C925EC-169F-4DEF-B03D-47C4DE8A15E5}">
      <dgm:prSet/>
      <dgm:spPr/>
      <dgm:t>
        <a:bodyPr/>
        <a:lstStyle/>
        <a:p>
          <a:endParaRPr lang="et-EE"/>
        </a:p>
      </dgm:t>
    </dgm:pt>
    <dgm:pt modelId="{80449C5C-80FB-453E-B550-2C6795C117A9}" type="sibTrans" cxnId="{E1C925EC-169F-4DEF-B03D-47C4DE8A15E5}">
      <dgm:prSet/>
      <dgm:spPr/>
      <dgm:t>
        <a:bodyPr/>
        <a:lstStyle/>
        <a:p>
          <a:endParaRPr lang="et-EE"/>
        </a:p>
      </dgm:t>
    </dgm:pt>
    <dgm:pt modelId="{11A15BA3-C126-4FCE-B51B-E64027CE12C3}">
      <dgm:prSet phldrT="[Text]" custT="1"/>
      <dgm:spPr/>
      <dgm:t>
        <a:bodyPr/>
        <a:lstStyle/>
        <a:p>
          <a:r>
            <a:rPr lang="et-EE" sz="1600" dirty="0" err="1" smtClean="0"/>
            <a:t>Pmen</a:t>
          </a:r>
          <a:endParaRPr lang="et-EE" sz="1600" dirty="0"/>
        </a:p>
      </dgm:t>
    </dgm:pt>
    <dgm:pt modelId="{0A16FC54-07C0-4B39-A1D3-0DC9DD85AFDA}" type="parTrans" cxnId="{452ABA6B-07ED-4F07-A3DD-84F4C1B09045}">
      <dgm:prSet/>
      <dgm:spPr/>
      <dgm:t>
        <a:bodyPr/>
        <a:lstStyle/>
        <a:p>
          <a:endParaRPr lang="et-EE"/>
        </a:p>
      </dgm:t>
    </dgm:pt>
    <dgm:pt modelId="{CFCCA2E2-B9B9-4207-9653-1DBD6F5F1EE2}" type="sibTrans" cxnId="{452ABA6B-07ED-4F07-A3DD-84F4C1B09045}">
      <dgm:prSet/>
      <dgm:spPr/>
      <dgm:t>
        <a:bodyPr/>
        <a:lstStyle/>
        <a:p>
          <a:endParaRPr lang="et-EE"/>
        </a:p>
      </dgm:t>
    </dgm:pt>
    <dgm:pt modelId="{6B26778A-E1FE-495B-BF38-EF14BECD4F9C}">
      <dgm:prSet custT="1"/>
      <dgm:spPr/>
      <dgm:t>
        <a:bodyPr/>
        <a:lstStyle/>
        <a:p>
          <a:pPr>
            <a:lnSpc>
              <a:spcPct val="90000"/>
            </a:lnSpc>
            <a:spcAft>
              <a:spcPct val="15000"/>
            </a:spcAft>
          </a:pPr>
          <a:r>
            <a:rPr lang="et-EE" sz="1600" b="0" dirty="0" smtClean="0"/>
            <a:t>Merit Pilve Aktiva</a:t>
          </a:r>
          <a:endParaRPr lang="et-EE" sz="1600" b="0" dirty="0"/>
        </a:p>
      </dgm:t>
    </dgm:pt>
    <dgm:pt modelId="{3633C4FA-A6B0-4CE1-91EB-4DE48FBB1C68}" type="parTrans" cxnId="{292953BF-009D-4A95-B43F-F00036378A96}">
      <dgm:prSet/>
      <dgm:spPr/>
      <dgm:t>
        <a:bodyPr/>
        <a:lstStyle/>
        <a:p>
          <a:endParaRPr lang="et-EE"/>
        </a:p>
      </dgm:t>
    </dgm:pt>
    <dgm:pt modelId="{FD1A4D4A-172A-4FF0-84C2-F154847D763D}" type="sibTrans" cxnId="{292953BF-009D-4A95-B43F-F00036378A96}">
      <dgm:prSet/>
      <dgm:spPr/>
      <dgm:t>
        <a:bodyPr/>
        <a:lstStyle/>
        <a:p>
          <a:endParaRPr lang="et-EE"/>
        </a:p>
      </dgm:t>
    </dgm:pt>
    <dgm:pt modelId="{A24EABCB-1C1F-42EC-BC89-D9B0C20CCA9E}">
      <dgm:prSet phldrT="[Text]" custT="1"/>
      <dgm:spPr/>
      <dgm:t>
        <a:bodyPr/>
        <a:lstStyle/>
        <a:p>
          <a:pPr>
            <a:lnSpc>
              <a:spcPct val="90000"/>
            </a:lnSpc>
            <a:spcAft>
              <a:spcPct val="15000"/>
            </a:spcAft>
          </a:pPr>
          <a:r>
            <a:rPr lang="et-EE" sz="1600" b="1" dirty="0" smtClean="0">
              <a:solidFill>
                <a:srgbClr val="0070C0"/>
              </a:solidFill>
            </a:rPr>
            <a:t>E-arveldaja</a:t>
          </a:r>
          <a:r>
            <a:rPr lang="et-EE" sz="1600" b="0" dirty="0" smtClean="0"/>
            <a:t> </a:t>
          </a:r>
          <a:endParaRPr lang="et-EE" sz="1600" b="0" dirty="0"/>
        </a:p>
      </dgm:t>
    </dgm:pt>
    <dgm:pt modelId="{0B3B8ABC-4A6D-4564-BD92-B51DEB47CE84}" type="parTrans" cxnId="{06AD5E4E-8860-4156-84A5-32C8FA781664}">
      <dgm:prSet/>
      <dgm:spPr/>
      <dgm:t>
        <a:bodyPr/>
        <a:lstStyle/>
        <a:p>
          <a:endParaRPr lang="et-EE"/>
        </a:p>
      </dgm:t>
    </dgm:pt>
    <dgm:pt modelId="{FD001E30-7B8D-4A77-9624-DAADE857B71B}" type="sibTrans" cxnId="{06AD5E4E-8860-4156-84A5-32C8FA781664}">
      <dgm:prSet/>
      <dgm:spPr/>
      <dgm:t>
        <a:bodyPr/>
        <a:lstStyle/>
        <a:p>
          <a:endParaRPr lang="et-EE"/>
        </a:p>
      </dgm:t>
    </dgm:pt>
    <dgm:pt modelId="{B7869881-42DE-45B6-B44D-BA049DEECCF4}">
      <dgm:prSet phldrT="[Text]" custT="1"/>
      <dgm:spPr/>
      <dgm:t>
        <a:bodyPr/>
        <a:lstStyle/>
        <a:p>
          <a:r>
            <a:rPr lang="et-EE" sz="1600" dirty="0" smtClean="0"/>
            <a:t>SAP</a:t>
          </a:r>
          <a:endParaRPr lang="et-EE" sz="1600" dirty="0"/>
        </a:p>
      </dgm:t>
    </dgm:pt>
    <dgm:pt modelId="{BBB494A4-5F96-42F6-9E38-0187984F3055}" type="parTrans" cxnId="{DB6DC92C-9BB0-4F82-9205-EA03361FEB8B}">
      <dgm:prSet/>
      <dgm:spPr/>
      <dgm:t>
        <a:bodyPr/>
        <a:lstStyle/>
        <a:p>
          <a:endParaRPr lang="et-EE"/>
        </a:p>
      </dgm:t>
    </dgm:pt>
    <dgm:pt modelId="{BDB7BFF2-1F5B-4535-B13D-368D2E5BF2BA}" type="sibTrans" cxnId="{DB6DC92C-9BB0-4F82-9205-EA03361FEB8B}">
      <dgm:prSet/>
      <dgm:spPr/>
      <dgm:t>
        <a:bodyPr/>
        <a:lstStyle/>
        <a:p>
          <a:endParaRPr lang="et-EE"/>
        </a:p>
      </dgm:t>
    </dgm:pt>
    <dgm:pt modelId="{4EF3E123-C27B-4AD7-B8C6-8C1FA6A1DBEF}">
      <dgm:prSet phldrT="[Text]" custT="1"/>
      <dgm:spPr/>
      <dgm:t>
        <a:bodyPr/>
        <a:lstStyle/>
        <a:p>
          <a:r>
            <a:rPr lang="et-EE" sz="1600" dirty="0" smtClean="0"/>
            <a:t>Tresoor</a:t>
          </a:r>
          <a:endParaRPr lang="et-EE" sz="1600" dirty="0"/>
        </a:p>
      </dgm:t>
    </dgm:pt>
    <dgm:pt modelId="{5A85F6B1-155F-405E-B2ED-F2D622F73E21}" type="parTrans" cxnId="{61AA738A-F89B-4849-942C-AEEE5755593A}">
      <dgm:prSet/>
      <dgm:spPr/>
      <dgm:t>
        <a:bodyPr/>
        <a:lstStyle/>
        <a:p>
          <a:endParaRPr lang="et-EE"/>
        </a:p>
      </dgm:t>
    </dgm:pt>
    <dgm:pt modelId="{9B630F0A-B667-4252-9D66-50681CEB2720}" type="sibTrans" cxnId="{61AA738A-F89B-4849-942C-AEEE5755593A}">
      <dgm:prSet/>
      <dgm:spPr/>
      <dgm:t>
        <a:bodyPr/>
        <a:lstStyle/>
        <a:p>
          <a:endParaRPr lang="et-EE"/>
        </a:p>
      </dgm:t>
    </dgm:pt>
    <dgm:pt modelId="{3C1977A4-0225-4C57-B5D0-EBA9B9F147AF}">
      <dgm:prSet phldrT="[Text]" custT="1"/>
      <dgm:spPr/>
      <dgm:t>
        <a:bodyPr/>
        <a:lstStyle/>
        <a:p>
          <a:pPr>
            <a:lnSpc>
              <a:spcPct val="100000"/>
            </a:lnSpc>
            <a:spcAft>
              <a:spcPct val="15000"/>
            </a:spcAft>
          </a:pPr>
          <a:r>
            <a:rPr lang="et-EE" sz="1600" b="0" dirty="0" smtClean="0"/>
            <a:t>SAP</a:t>
          </a:r>
          <a:endParaRPr lang="et-EE" sz="1600" b="0" dirty="0"/>
        </a:p>
      </dgm:t>
    </dgm:pt>
    <dgm:pt modelId="{E6D7F0DE-EA17-4896-8BAC-F1AFFDF66070}" type="parTrans" cxnId="{94FD6745-B88D-471D-B09C-E898EF4DBF8C}">
      <dgm:prSet/>
      <dgm:spPr/>
      <dgm:t>
        <a:bodyPr/>
        <a:lstStyle/>
        <a:p>
          <a:endParaRPr lang="et-EE"/>
        </a:p>
      </dgm:t>
    </dgm:pt>
    <dgm:pt modelId="{9C40022B-C036-43F0-8C43-A239226E2EC2}" type="sibTrans" cxnId="{94FD6745-B88D-471D-B09C-E898EF4DBF8C}">
      <dgm:prSet/>
      <dgm:spPr/>
      <dgm:t>
        <a:bodyPr/>
        <a:lstStyle/>
        <a:p>
          <a:endParaRPr lang="et-EE"/>
        </a:p>
      </dgm:t>
    </dgm:pt>
    <dgm:pt modelId="{77BBEB7D-02B5-4EE6-ABCA-A82A73F76FBD}">
      <dgm:prSet custT="1"/>
      <dgm:spPr/>
      <dgm:t>
        <a:bodyPr/>
        <a:lstStyle/>
        <a:p>
          <a:pPr>
            <a:lnSpc>
              <a:spcPct val="90000"/>
            </a:lnSpc>
            <a:spcAft>
              <a:spcPct val="15000"/>
            </a:spcAft>
          </a:pPr>
          <a:r>
            <a:rPr lang="et-EE" sz="1600" b="0" dirty="0" err="1" smtClean="0">
              <a:solidFill>
                <a:srgbClr val="0070C0"/>
              </a:solidFill>
            </a:rPr>
            <a:t>Arved.ee</a:t>
          </a:r>
          <a:endParaRPr lang="et-EE" sz="1600" b="0" dirty="0">
            <a:solidFill>
              <a:srgbClr val="0070C0"/>
            </a:solidFill>
          </a:endParaRPr>
        </a:p>
      </dgm:t>
    </dgm:pt>
    <dgm:pt modelId="{8EF350D4-3472-4AE8-83B7-37AFEA2B278D}" type="parTrans" cxnId="{90FE1AD9-61BD-4E1C-ABDD-43621D53AC4B}">
      <dgm:prSet/>
      <dgm:spPr/>
      <dgm:t>
        <a:bodyPr/>
        <a:lstStyle/>
        <a:p>
          <a:endParaRPr lang="et-EE"/>
        </a:p>
      </dgm:t>
    </dgm:pt>
    <dgm:pt modelId="{A4877153-3DC2-462B-9382-C78426322A7A}" type="sibTrans" cxnId="{90FE1AD9-61BD-4E1C-ABDD-43621D53AC4B}">
      <dgm:prSet/>
      <dgm:spPr/>
      <dgm:t>
        <a:bodyPr/>
        <a:lstStyle/>
        <a:p>
          <a:endParaRPr lang="et-EE"/>
        </a:p>
      </dgm:t>
    </dgm:pt>
    <dgm:pt modelId="{DB71A1FD-4891-4A65-8277-4811E2CC9062}">
      <dgm:prSet custT="1"/>
      <dgm:spPr/>
      <dgm:t>
        <a:bodyPr/>
        <a:lstStyle/>
        <a:p>
          <a:pPr>
            <a:lnSpc>
              <a:spcPct val="90000"/>
            </a:lnSpc>
            <a:spcAft>
              <a:spcPct val="15000"/>
            </a:spcAft>
          </a:pPr>
          <a:r>
            <a:rPr lang="et-EE" sz="1600" b="0" dirty="0" smtClean="0">
              <a:solidFill>
                <a:srgbClr val="0070C0"/>
              </a:solidFill>
            </a:rPr>
            <a:t>Omniva AH</a:t>
          </a:r>
          <a:endParaRPr lang="et-EE" sz="1600" b="0" dirty="0">
            <a:solidFill>
              <a:srgbClr val="0070C0"/>
            </a:solidFill>
          </a:endParaRPr>
        </a:p>
      </dgm:t>
    </dgm:pt>
    <dgm:pt modelId="{6771E9A2-8C49-437C-8624-04F2BE169844}" type="parTrans" cxnId="{A2D703CD-F7EE-4D5D-91AD-0CE377758CC1}">
      <dgm:prSet/>
      <dgm:spPr/>
      <dgm:t>
        <a:bodyPr/>
        <a:lstStyle/>
        <a:p>
          <a:endParaRPr lang="et-EE"/>
        </a:p>
      </dgm:t>
    </dgm:pt>
    <dgm:pt modelId="{6F1600C9-BDB7-45A9-9A09-D6507B550457}" type="sibTrans" cxnId="{A2D703CD-F7EE-4D5D-91AD-0CE377758CC1}">
      <dgm:prSet/>
      <dgm:spPr/>
      <dgm:t>
        <a:bodyPr/>
        <a:lstStyle/>
        <a:p>
          <a:endParaRPr lang="et-EE"/>
        </a:p>
      </dgm:t>
    </dgm:pt>
    <dgm:pt modelId="{D0CE17BF-87C0-4A3B-B70D-4143D0A0A813}">
      <dgm:prSet phldrT="[Text]"/>
      <dgm:spPr>
        <a:solidFill>
          <a:srgbClr val="0084D1"/>
        </a:solidFill>
      </dgm:spPr>
      <dgm:t>
        <a:bodyPr/>
        <a:lstStyle/>
        <a:p>
          <a:r>
            <a:rPr lang="et-EE" dirty="0" smtClean="0"/>
            <a:t>arve menetlemine</a:t>
          </a:r>
          <a:endParaRPr lang="et-EE" dirty="0"/>
        </a:p>
      </dgm:t>
    </dgm:pt>
    <dgm:pt modelId="{21B0C452-6957-4BF1-BAA6-E75EA8F4459F}" type="parTrans" cxnId="{D99CD1AE-1DB4-4C60-9BF8-7515EBF835D4}">
      <dgm:prSet/>
      <dgm:spPr/>
      <dgm:t>
        <a:bodyPr/>
        <a:lstStyle/>
        <a:p>
          <a:endParaRPr lang="et-EE"/>
        </a:p>
      </dgm:t>
    </dgm:pt>
    <dgm:pt modelId="{D991117D-D170-4C53-B897-AE9EF407E91C}" type="sibTrans" cxnId="{D99CD1AE-1DB4-4C60-9BF8-7515EBF835D4}">
      <dgm:prSet/>
      <dgm:spPr>
        <a:solidFill>
          <a:srgbClr val="0084D1"/>
        </a:solidFill>
      </dgm:spPr>
      <dgm:t>
        <a:bodyPr/>
        <a:lstStyle/>
        <a:p>
          <a:endParaRPr lang="et-EE"/>
        </a:p>
      </dgm:t>
    </dgm:pt>
    <dgm:pt modelId="{A076C2B9-3789-4E7B-ACD9-304F75DFF0C5}">
      <dgm:prSet custT="1"/>
      <dgm:spPr/>
      <dgm:t>
        <a:bodyPr/>
        <a:lstStyle/>
        <a:p>
          <a:r>
            <a:rPr lang="et-EE" sz="1600" b="0" dirty="0" smtClean="0">
              <a:solidFill>
                <a:srgbClr val="0070C0"/>
              </a:solidFill>
            </a:rPr>
            <a:t>Operaatori arvete haldus</a:t>
          </a:r>
          <a:endParaRPr lang="et-EE" sz="1600" b="0" dirty="0">
            <a:solidFill>
              <a:srgbClr val="0070C0"/>
            </a:solidFill>
          </a:endParaRPr>
        </a:p>
      </dgm:t>
    </dgm:pt>
    <dgm:pt modelId="{8B2D9C1E-752E-403B-AE76-2E851221D1C6}" type="parTrans" cxnId="{5FBD9048-F576-4949-84E8-730D54715061}">
      <dgm:prSet/>
      <dgm:spPr/>
      <dgm:t>
        <a:bodyPr/>
        <a:lstStyle/>
        <a:p>
          <a:endParaRPr lang="et-EE"/>
        </a:p>
      </dgm:t>
    </dgm:pt>
    <dgm:pt modelId="{5E6686F0-A4B4-4838-B90F-A75349F07994}" type="sibTrans" cxnId="{5FBD9048-F576-4949-84E8-730D54715061}">
      <dgm:prSet/>
      <dgm:spPr/>
      <dgm:t>
        <a:bodyPr/>
        <a:lstStyle/>
        <a:p>
          <a:endParaRPr lang="et-EE"/>
        </a:p>
      </dgm:t>
    </dgm:pt>
    <dgm:pt modelId="{DC85B1FB-C4EB-43DC-909B-0641BC000C10}">
      <dgm:prSet custT="1"/>
      <dgm:spPr/>
      <dgm:t>
        <a:bodyPr/>
        <a:lstStyle/>
        <a:p>
          <a:r>
            <a:rPr lang="et-EE" sz="1800" dirty="0" err="1" smtClean="0"/>
            <a:t>Dstream</a:t>
          </a:r>
          <a:endParaRPr lang="et-EE" sz="1800" dirty="0"/>
        </a:p>
      </dgm:t>
    </dgm:pt>
    <dgm:pt modelId="{F64CBD95-C3C1-4978-BA98-67698A74A3BA}" type="parTrans" cxnId="{560D6C76-8989-4752-A411-A20A4FB74708}">
      <dgm:prSet/>
      <dgm:spPr/>
      <dgm:t>
        <a:bodyPr/>
        <a:lstStyle/>
        <a:p>
          <a:endParaRPr lang="et-EE"/>
        </a:p>
      </dgm:t>
    </dgm:pt>
    <dgm:pt modelId="{4458A668-82C7-4966-9C4C-BD8A42E65F62}" type="sibTrans" cxnId="{560D6C76-8989-4752-A411-A20A4FB74708}">
      <dgm:prSet/>
      <dgm:spPr/>
      <dgm:t>
        <a:bodyPr/>
        <a:lstStyle/>
        <a:p>
          <a:endParaRPr lang="et-EE"/>
        </a:p>
      </dgm:t>
    </dgm:pt>
    <dgm:pt modelId="{985EC5B3-3E29-4A39-A70A-C7C4CA8C9413}">
      <dgm:prSet custT="1"/>
      <dgm:spPr/>
      <dgm:t>
        <a:bodyPr/>
        <a:lstStyle/>
        <a:p>
          <a:r>
            <a:rPr lang="et-EE" sz="1600" dirty="0" smtClean="0"/>
            <a:t>DHS </a:t>
          </a:r>
          <a:r>
            <a:rPr lang="et-EE" sz="1600" dirty="0" err="1" smtClean="0"/>
            <a:t>Amphora</a:t>
          </a:r>
          <a:endParaRPr lang="et-EE" sz="1600" dirty="0"/>
        </a:p>
      </dgm:t>
    </dgm:pt>
    <dgm:pt modelId="{D2674122-73AE-4AAD-8421-5887A044038D}" type="parTrans" cxnId="{570F6F86-9689-475C-90A3-370F1320033F}">
      <dgm:prSet/>
      <dgm:spPr/>
      <dgm:t>
        <a:bodyPr/>
        <a:lstStyle/>
        <a:p>
          <a:endParaRPr lang="et-EE"/>
        </a:p>
      </dgm:t>
    </dgm:pt>
    <dgm:pt modelId="{3B187FB6-96EE-491C-B731-36D1C579DA3B}" type="sibTrans" cxnId="{570F6F86-9689-475C-90A3-370F1320033F}">
      <dgm:prSet/>
      <dgm:spPr/>
      <dgm:t>
        <a:bodyPr/>
        <a:lstStyle/>
        <a:p>
          <a:endParaRPr lang="et-EE"/>
        </a:p>
      </dgm:t>
    </dgm:pt>
    <dgm:pt modelId="{8B9B2341-5CDC-4031-AB20-C5B59E23A7C0}">
      <dgm:prSet custT="1"/>
      <dgm:spPr/>
      <dgm:t>
        <a:bodyPr/>
        <a:lstStyle/>
        <a:p>
          <a:r>
            <a:rPr lang="et-EE" sz="1600" dirty="0" err="1" smtClean="0"/>
            <a:t>Rp.tarkvara</a:t>
          </a:r>
          <a:r>
            <a:rPr lang="et-EE" sz="1600" dirty="0" smtClean="0"/>
            <a:t> Axapta</a:t>
          </a:r>
          <a:endParaRPr lang="et-EE" sz="1600" dirty="0"/>
        </a:p>
      </dgm:t>
    </dgm:pt>
    <dgm:pt modelId="{38C7C821-2FD5-40CA-9F35-CBA264EA6F90}" type="parTrans" cxnId="{6206818D-2AA2-4503-A773-7B949A363BE4}">
      <dgm:prSet/>
      <dgm:spPr/>
      <dgm:t>
        <a:bodyPr/>
        <a:lstStyle/>
        <a:p>
          <a:endParaRPr lang="et-EE"/>
        </a:p>
      </dgm:t>
    </dgm:pt>
    <dgm:pt modelId="{8A300736-54A2-4744-906D-354E4DBF4A23}" type="sibTrans" cxnId="{6206818D-2AA2-4503-A773-7B949A363BE4}">
      <dgm:prSet/>
      <dgm:spPr/>
      <dgm:t>
        <a:bodyPr/>
        <a:lstStyle/>
        <a:p>
          <a:endParaRPr lang="et-EE"/>
        </a:p>
      </dgm:t>
    </dgm:pt>
    <dgm:pt modelId="{22F2853F-4B67-49A1-A956-E480BC0ADD74}">
      <dgm:prSet custT="1"/>
      <dgm:spPr>
        <a:noFill/>
      </dgm:spPr>
      <dgm:t>
        <a:bodyPr/>
        <a:lstStyle/>
        <a:p>
          <a:pPr marL="171450">
            <a:spcAft>
              <a:spcPct val="15000"/>
            </a:spcAft>
          </a:pPr>
          <a:r>
            <a:rPr lang="et-EE" sz="1600" b="1" dirty="0" smtClean="0">
              <a:solidFill>
                <a:srgbClr val="0084D1"/>
              </a:solidFill>
            </a:rPr>
            <a:t>Operaator/DVK</a:t>
          </a:r>
          <a:endParaRPr lang="et-EE" sz="1600" b="1" dirty="0">
            <a:solidFill>
              <a:srgbClr val="0084D1"/>
            </a:solidFill>
          </a:endParaRPr>
        </a:p>
      </dgm:t>
    </dgm:pt>
    <dgm:pt modelId="{6280F86E-984C-402C-BD0B-918DAC0736AB}" type="sibTrans" cxnId="{E212747C-4AA4-4AB0-9F8C-0CB8041EF5F1}">
      <dgm:prSet/>
      <dgm:spPr/>
      <dgm:t>
        <a:bodyPr/>
        <a:lstStyle/>
        <a:p>
          <a:endParaRPr lang="et-EE"/>
        </a:p>
      </dgm:t>
    </dgm:pt>
    <dgm:pt modelId="{252E3EB4-5E2E-49C3-B827-D6E91F55A42F}" type="parTrans" cxnId="{E212747C-4AA4-4AB0-9F8C-0CB8041EF5F1}">
      <dgm:prSet/>
      <dgm:spPr/>
      <dgm:t>
        <a:bodyPr/>
        <a:lstStyle/>
        <a:p>
          <a:endParaRPr lang="et-EE"/>
        </a:p>
      </dgm:t>
    </dgm:pt>
    <dgm:pt modelId="{4907A6ED-AE69-4164-92FD-D8D32463E0B2}">
      <dgm:prSet custT="1"/>
      <dgm:spPr>
        <a:noFill/>
      </dgm:spPr>
      <dgm:t>
        <a:bodyPr/>
        <a:lstStyle/>
        <a:p>
          <a:pPr marL="171450">
            <a:spcAft>
              <a:spcPct val="15000"/>
            </a:spcAft>
          </a:pPr>
          <a:r>
            <a:rPr lang="et-EE" sz="1600" b="1" dirty="0" smtClean="0">
              <a:solidFill>
                <a:srgbClr val="0084D1"/>
              </a:solidFill>
            </a:rPr>
            <a:t>Telema</a:t>
          </a:r>
          <a:endParaRPr lang="et-EE" sz="1600" b="1" dirty="0">
            <a:solidFill>
              <a:srgbClr val="0084D1"/>
            </a:solidFill>
          </a:endParaRPr>
        </a:p>
      </dgm:t>
    </dgm:pt>
    <dgm:pt modelId="{0E094064-ABB3-456C-9AA5-F306396AAD05}" type="sibTrans" cxnId="{20AECDBB-8E3C-49C8-986C-1E8CEF1D4BE6}">
      <dgm:prSet/>
      <dgm:spPr/>
      <dgm:t>
        <a:bodyPr/>
        <a:lstStyle/>
        <a:p>
          <a:endParaRPr lang="et-EE"/>
        </a:p>
      </dgm:t>
    </dgm:pt>
    <dgm:pt modelId="{A69FA63D-1B87-4B9A-B64C-A3147A42EBF2}" type="parTrans" cxnId="{20AECDBB-8E3C-49C8-986C-1E8CEF1D4BE6}">
      <dgm:prSet/>
      <dgm:spPr/>
      <dgm:t>
        <a:bodyPr/>
        <a:lstStyle/>
        <a:p>
          <a:endParaRPr lang="et-EE"/>
        </a:p>
      </dgm:t>
    </dgm:pt>
    <dgm:pt modelId="{76E13C27-5214-42C1-B711-D8050D232E85}">
      <dgm:prSet phldrT="[Text]" custT="1"/>
      <dgm:spPr>
        <a:noFill/>
      </dgm:spPr>
      <dgm:t>
        <a:bodyPr/>
        <a:lstStyle/>
        <a:p>
          <a:pPr marL="171450">
            <a:spcAft>
              <a:spcPct val="15000"/>
            </a:spcAft>
          </a:pPr>
          <a:r>
            <a:rPr lang="et-EE" sz="1600" b="1" dirty="0" smtClean="0">
              <a:solidFill>
                <a:srgbClr val="0084D1"/>
              </a:solidFill>
            </a:rPr>
            <a:t>Fitek</a:t>
          </a:r>
          <a:endParaRPr lang="et-EE" sz="1600" b="1" dirty="0">
            <a:solidFill>
              <a:srgbClr val="0084D1"/>
            </a:solidFill>
          </a:endParaRPr>
        </a:p>
      </dgm:t>
    </dgm:pt>
    <dgm:pt modelId="{D8C45A32-7396-47FC-A6EF-281351C40047}" type="sibTrans" cxnId="{2B25ECF2-3594-4B28-9BF7-FEBF0E776979}">
      <dgm:prSet/>
      <dgm:spPr/>
      <dgm:t>
        <a:bodyPr/>
        <a:lstStyle/>
        <a:p>
          <a:endParaRPr lang="et-EE"/>
        </a:p>
      </dgm:t>
    </dgm:pt>
    <dgm:pt modelId="{00D6183D-8CBF-4A5B-8B3D-63C850123EB9}" type="parTrans" cxnId="{2B25ECF2-3594-4B28-9BF7-FEBF0E776979}">
      <dgm:prSet/>
      <dgm:spPr/>
      <dgm:t>
        <a:bodyPr/>
        <a:lstStyle/>
        <a:p>
          <a:endParaRPr lang="et-EE"/>
        </a:p>
      </dgm:t>
    </dgm:pt>
    <dgm:pt modelId="{5ED49771-94CA-4094-8B2A-A91FA4C59FB6}">
      <dgm:prSet phldrT="[Text]" custT="1"/>
      <dgm:spPr>
        <a:noFill/>
      </dgm:spPr>
      <dgm:t>
        <a:bodyPr/>
        <a:lstStyle/>
        <a:p>
          <a:pPr marL="72000">
            <a:spcAft>
              <a:spcPts val="600"/>
            </a:spcAft>
          </a:pPr>
          <a:r>
            <a:rPr lang="et-EE" sz="1600" b="1" dirty="0" smtClean="0">
              <a:solidFill>
                <a:srgbClr val="0084D1"/>
              </a:solidFill>
            </a:rPr>
            <a:t>Omniva</a:t>
          </a:r>
          <a:endParaRPr lang="et-EE" sz="1600" b="1" dirty="0">
            <a:solidFill>
              <a:srgbClr val="0084D1"/>
            </a:solidFill>
          </a:endParaRPr>
        </a:p>
      </dgm:t>
    </dgm:pt>
    <dgm:pt modelId="{8409DAF2-58A8-4412-938B-95DAE452EFA5}" type="sibTrans" cxnId="{765A4E30-78F5-4B4B-A795-DC9D5453E902}">
      <dgm:prSet/>
      <dgm:spPr/>
      <dgm:t>
        <a:bodyPr/>
        <a:lstStyle/>
        <a:p>
          <a:endParaRPr lang="et-EE"/>
        </a:p>
      </dgm:t>
    </dgm:pt>
    <dgm:pt modelId="{64C05ADC-D5E5-4C7F-B716-086BC18B7492}" type="parTrans" cxnId="{765A4E30-78F5-4B4B-A795-DC9D5453E902}">
      <dgm:prSet/>
      <dgm:spPr/>
      <dgm:t>
        <a:bodyPr/>
        <a:lstStyle/>
        <a:p>
          <a:endParaRPr lang="et-EE"/>
        </a:p>
      </dgm:t>
    </dgm:pt>
    <dgm:pt modelId="{8FA9E3E6-3B01-46F6-8B37-58BB7B1CA191}">
      <dgm:prSet phldrT="[Text]" custT="1"/>
      <dgm:spPr/>
      <dgm:t>
        <a:bodyPr/>
        <a:lstStyle/>
        <a:p>
          <a:r>
            <a:rPr lang="et-EE" sz="1600" dirty="0" smtClean="0"/>
            <a:t>Axapta</a:t>
          </a:r>
          <a:endParaRPr lang="et-EE" sz="1600" dirty="0"/>
        </a:p>
      </dgm:t>
    </dgm:pt>
    <dgm:pt modelId="{BD0246A0-0C2C-4846-9933-BF1F86657984}" type="sibTrans" cxnId="{F9899F40-141F-4E4A-A008-9D03CEE6D6AE}">
      <dgm:prSet/>
      <dgm:spPr/>
      <dgm:t>
        <a:bodyPr/>
        <a:lstStyle/>
        <a:p>
          <a:endParaRPr lang="et-EE"/>
        </a:p>
      </dgm:t>
    </dgm:pt>
    <dgm:pt modelId="{297D2C78-D2BA-4534-9E05-FB0ACC5A2CD1}" type="parTrans" cxnId="{F9899F40-141F-4E4A-A008-9D03CEE6D6AE}">
      <dgm:prSet/>
      <dgm:spPr/>
      <dgm:t>
        <a:bodyPr/>
        <a:lstStyle/>
        <a:p>
          <a:endParaRPr lang="et-EE"/>
        </a:p>
      </dgm:t>
    </dgm:pt>
    <dgm:pt modelId="{D8DCA6FB-F347-46E5-832C-396B2928F08E}" type="pres">
      <dgm:prSet presAssocID="{1604B0A1-79D2-4E96-BBA1-EC26C61E76D6}" presName="Name0" presStyleCnt="0">
        <dgm:presLayoutVars>
          <dgm:dir/>
          <dgm:animLvl val="lvl"/>
          <dgm:resizeHandles val="exact"/>
        </dgm:presLayoutVars>
      </dgm:prSet>
      <dgm:spPr/>
      <dgm:t>
        <a:bodyPr/>
        <a:lstStyle/>
        <a:p>
          <a:endParaRPr lang="et-EE"/>
        </a:p>
      </dgm:t>
    </dgm:pt>
    <dgm:pt modelId="{6B5234EB-4458-44D9-B23C-6A4A3A0CA243}" type="pres">
      <dgm:prSet presAssocID="{1604B0A1-79D2-4E96-BBA1-EC26C61E76D6}" presName="tSp" presStyleCnt="0"/>
      <dgm:spPr/>
    </dgm:pt>
    <dgm:pt modelId="{B395038B-00FD-4FF8-B2A6-3492A6EB90D6}" type="pres">
      <dgm:prSet presAssocID="{1604B0A1-79D2-4E96-BBA1-EC26C61E76D6}" presName="bSp" presStyleCnt="0"/>
      <dgm:spPr/>
    </dgm:pt>
    <dgm:pt modelId="{FDA6122E-FF45-4332-9F87-BE541DD7542E}" type="pres">
      <dgm:prSet presAssocID="{1604B0A1-79D2-4E96-BBA1-EC26C61E76D6}" presName="process" presStyleCnt="0"/>
      <dgm:spPr/>
    </dgm:pt>
    <dgm:pt modelId="{058D84BE-9A23-4344-AB3B-A82B31AD715F}" type="pres">
      <dgm:prSet presAssocID="{A08D95FA-8B1A-4465-A67E-17618F4C9FBC}" presName="composite1" presStyleCnt="0"/>
      <dgm:spPr/>
    </dgm:pt>
    <dgm:pt modelId="{EAA50B44-EB30-4977-A5D6-809A8B162367}" type="pres">
      <dgm:prSet presAssocID="{A08D95FA-8B1A-4465-A67E-17618F4C9FBC}" presName="dummyNode1" presStyleLbl="node1" presStyleIdx="0" presStyleCnt="4"/>
      <dgm:spPr/>
    </dgm:pt>
    <dgm:pt modelId="{C737DBDA-2093-4122-8B02-DF06554F16EE}" type="pres">
      <dgm:prSet presAssocID="{A08D95FA-8B1A-4465-A67E-17618F4C9FBC}" presName="childNode1" presStyleLbl="bgAcc1" presStyleIdx="0" presStyleCnt="4" custScaleX="110247" custScaleY="161172">
        <dgm:presLayoutVars>
          <dgm:bulletEnabled val="1"/>
        </dgm:presLayoutVars>
      </dgm:prSet>
      <dgm:spPr/>
      <dgm:t>
        <a:bodyPr/>
        <a:lstStyle/>
        <a:p>
          <a:endParaRPr lang="et-EE"/>
        </a:p>
      </dgm:t>
    </dgm:pt>
    <dgm:pt modelId="{C54F1DAA-2B82-49E6-BA7B-1546092B5018}" type="pres">
      <dgm:prSet presAssocID="{A08D95FA-8B1A-4465-A67E-17618F4C9FBC}" presName="childNode1tx" presStyleLbl="bgAcc1" presStyleIdx="0" presStyleCnt="4">
        <dgm:presLayoutVars>
          <dgm:bulletEnabled val="1"/>
        </dgm:presLayoutVars>
      </dgm:prSet>
      <dgm:spPr/>
      <dgm:t>
        <a:bodyPr/>
        <a:lstStyle/>
        <a:p>
          <a:endParaRPr lang="et-EE"/>
        </a:p>
      </dgm:t>
    </dgm:pt>
    <dgm:pt modelId="{1CBBE89D-74D1-49EF-A51B-C786805B2488}" type="pres">
      <dgm:prSet presAssocID="{A08D95FA-8B1A-4465-A67E-17618F4C9FBC}" presName="parentNode1" presStyleLbl="node1" presStyleIdx="0" presStyleCnt="4" custLinFactY="8441" custLinFactNeighborX="18298" custLinFactNeighborY="100000">
        <dgm:presLayoutVars>
          <dgm:chMax val="1"/>
          <dgm:bulletEnabled val="1"/>
        </dgm:presLayoutVars>
      </dgm:prSet>
      <dgm:spPr/>
      <dgm:t>
        <a:bodyPr/>
        <a:lstStyle/>
        <a:p>
          <a:endParaRPr lang="et-EE"/>
        </a:p>
      </dgm:t>
    </dgm:pt>
    <dgm:pt modelId="{58D8F0AE-3ED0-4D05-8BF3-7556DD3BD02E}" type="pres">
      <dgm:prSet presAssocID="{A08D95FA-8B1A-4465-A67E-17618F4C9FBC}" presName="connSite1" presStyleCnt="0"/>
      <dgm:spPr/>
    </dgm:pt>
    <dgm:pt modelId="{5EFCF4A6-0800-4208-A570-9FCD3EEA366B}" type="pres">
      <dgm:prSet presAssocID="{B5052830-8F27-40E5-8ED2-3D03BD9720C8}" presName="Name9" presStyleLbl="sibTrans2D1" presStyleIdx="0" presStyleCnt="3" custLinFactNeighborY="-2029"/>
      <dgm:spPr/>
      <dgm:t>
        <a:bodyPr/>
        <a:lstStyle/>
        <a:p>
          <a:endParaRPr lang="et-EE"/>
        </a:p>
      </dgm:t>
    </dgm:pt>
    <dgm:pt modelId="{7925D497-F37D-47AB-84AE-9403F3EC3E05}" type="pres">
      <dgm:prSet presAssocID="{93E56E3E-2FF5-42FD-B698-F0E97D49D522}" presName="composite2" presStyleCnt="0"/>
      <dgm:spPr/>
    </dgm:pt>
    <dgm:pt modelId="{D40AA10D-5EE2-489B-AE48-4CC12884D7AB}" type="pres">
      <dgm:prSet presAssocID="{93E56E3E-2FF5-42FD-B698-F0E97D49D522}" presName="dummyNode2" presStyleLbl="node1" presStyleIdx="0" presStyleCnt="4"/>
      <dgm:spPr/>
    </dgm:pt>
    <dgm:pt modelId="{1542AAAC-F00E-4B44-A279-B6712FC3A97F}" type="pres">
      <dgm:prSet presAssocID="{93E56E3E-2FF5-42FD-B698-F0E97D49D522}" presName="childNode2" presStyleLbl="bgAcc1" presStyleIdx="1" presStyleCnt="4" custScaleX="117696" custScaleY="149884" custLinFactNeighborX="1539" custLinFactNeighborY="121">
        <dgm:presLayoutVars>
          <dgm:bulletEnabled val="1"/>
        </dgm:presLayoutVars>
      </dgm:prSet>
      <dgm:spPr/>
      <dgm:t>
        <a:bodyPr/>
        <a:lstStyle/>
        <a:p>
          <a:endParaRPr lang="et-EE"/>
        </a:p>
      </dgm:t>
    </dgm:pt>
    <dgm:pt modelId="{B8232AF7-F94D-4AFF-A814-4797CB0FA8BF}" type="pres">
      <dgm:prSet presAssocID="{93E56E3E-2FF5-42FD-B698-F0E97D49D522}" presName="childNode2tx" presStyleLbl="bgAcc1" presStyleIdx="1" presStyleCnt="4">
        <dgm:presLayoutVars>
          <dgm:bulletEnabled val="1"/>
        </dgm:presLayoutVars>
      </dgm:prSet>
      <dgm:spPr/>
      <dgm:t>
        <a:bodyPr/>
        <a:lstStyle/>
        <a:p>
          <a:endParaRPr lang="et-EE"/>
        </a:p>
      </dgm:t>
    </dgm:pt>
    <dgm:pt modelId="{54050D00-6F09-4F04-A71C-B47B304B7844}" type="pres">
      <dgm:prSet presAssocID="{93E56E3E-2FF5-42FD-B698-F0E97D49D522}" presName="parentNode2" presStyleLbl="node1" presStyleIdx="1" presStyleCnt="4" custLinFactNeighborX="-2486" custLinFactNeighborY="-33053">
        <dgm:presLayoutVars>
          <dgm:chMax val="0"/>
          <dgm:bulletEnabled val="1"/>
        </dgm:presLayoutVars>
      </dgm:prSet>
      <dgm:spPr/>
      <dgm:t>
        <a:bodyPr/>
        <a:lstStyle/>
        <a:p>
          <a:endParaRPr lang="et-EE"/>
        </a:p>
      </dgm:t>
    </dgm:pt>
    <dgm:pt modelId="{CFC5BF55-BF68-4CC0-8BB3-DAA2B6E7D758}" type="pres">
      <dgm:prSet presAssocID="{93E56E3E-2FF5-42FD-B698-F0E97D49D522}" presName="connSite2" presStyleCnt="0"/>
      <dgm:spPr/>
    </dgm:pt>
    <dgm:pt modelId="{C04DFF3C-7B0C-4958-8C3C-F519727FCB69}" type="pres">
      <dgm:prSet presAssocID="{29DEC73C-BBA4-44CA-9FDE-5699D82A6ECC}" presName="Name18" presStyleLbl="sibTrans2D1" presStyleIdx="1" presStyleCnt="3" custLinFactNeighborX="4965" custLinFactNeighborY="-1025"/>
      <dgm:spPr/>
      <dgm:t>
        <a:bodyPr/>
        <a:lstStyle/>
        <a:p>
          <a:endParaRPr lang="et-EE"/>
        </a:p>
      </dgm:t>
    </dgm:pt>
    <dgm:pt modelId="{4D585366-089A-4C4F-B4CE-A625E1C40506}" type="pres">
      <dgm:prSet presAssocID="{D0CE17BF-87C0-4A3B-B70D-4143D0A0A813}" presName="composite1" presStyleCnt="0"/>
      <dgm:spPr/>
    </dgm:pt>
    <dgm:pt modelId="{35688624-995D-4317-887E-38A1930D8681}" type="pres">
      <dgm:prSet presAssocID="{D0CE17BF-87C0-4A3B-B70D-4143D0A0A813}" presName="dummyNode1" presStyleLbl="node1" presStyleIdx="1" presStyleCnt="4"/>
      <dgm:spPr/>
    </dgm:pt>
    <dgm:pt modelId="{3294676C-9B04-4FF4-9F19-9BB05EA3A5A9}" type="pres">
      <dgm:prSet presAssocID="{D0CE17BF-87C0-4A3B-B70D-4143D0A0A813}" presName="childNode1" presStyleLbl="bgAcc1" presStyleIdx="2" presStyleCnt="4" custScaleX="117649" custScaleY="153612" custLinFactNeighborY="-4987">
        <dgm:presLayoutVars>
          <dgm:bulletEnabled val="1"/>
        </dgm:presLayoutVars>
      </dgm:prSet>
      <dgm:spPr/>
      <dgm:t>
        <a:bodyPr/>
        <a:lstStyle/>
        <a:p>
          <a:endParaRPr lang="et-EE"/>
        </a:p>
      </dgm:t>
    </dgm:pt>
    <dgm:pt modelId="{E099C70F-06C7-4AD6-8BF9-A9ACBA7B1235}" type="pres">
      <dgm:prSet presAssocID="{D0CE17BF-87C0-4A3B-B70D-4143D0A0A813}" presName="childNode1tx" presStyleLbl="bgAcc1" presStyleIdx="2" presStyleCnt="4">
        <dgm:presLayoutVars>
          <dgm:bulletEnabled val="1"/>
        </dgm:presLayoutVars>
      </dgm:prSet>
      <dgm:spPr/>
      <dgm:t>
        <a:bodyPr/>
        <a:lstStyle/>
        <a:p>
          <a:endParaRPr lang="et-EE"/>
        </a:p>
      </dgm:t>
    </dgm:pt>
    <dgm:pt modelId="{73E72307-741D-42BB-A9ED-29DE1B9ECADE}" type="pres">
      <dgm:prSet presAssocID="{D0CE17BF-87C0-4A3B-B70D-4143D0A0A813}" presName="parentNode1" presStyleLbl="node1" presStyleIdx="2" presStyleCnt="4" custScaleX="110206" custScaleY="117312" custLinFactNeighborX="-2708" custLinFactNeighborY="91551">
        <dgm:presLayoutVars>
          <dgm:chMax val="1"/>
          <dgm:bulletEnabled val="1"/>
        </dgm:presLayoutVars>
      </dgm:prSet>
      <dgm:spPr/>
      <dgm:t>
        <a:bodyPr/>
        <a:lstStyle/>
        <a:p>
          <a:endParaRPr lang="et-EE"/>
        </a:p>
      </dgm:t>
    </dgm:pt>
    <dgm:pt modelId="{D7439498-D645-4FAC-AFA2-5BB936CCAD04}" type="pres">
      <dgm:prSet presAssocID="{D0CE17BF-87C0-4A3B-B70D-4143D0A0A813}" presName="connSite1" presStyleCnt="0"/>
      <dgm:spPr/>
    </dgm:pt>
    <dgm:pt modelId="{C6350B2C-6D0A-4921-9D7B-E8BE21514BCA}" type="pres">
      <dgm:prSet presAssocID="{D991117D-D170-4C53-B897-AE9EF407E91C}" presName="Name9" presStyleLbl="sibTrans2D1" presStyleIdx="2" presStyleCnt="3" custLinFactNeighborX="4755" custLinFactNeighborY="5953"/>
      <dgm:spPr/>
      <dgm:t>
        <a:bodyPr/>
        <a:lstStyle/>
        <a:p>
          <a:endParaRPr lang="et-EE"/>
        </a:p>
      </dgm:t>
    </dgm:pt>
    <dgm:pt modelId="{35751D2E-5CCA-41A3-B657-A9CA03B0DAA8}" type="pres">
      <dgm:prSet presAssocID="{232EDB52-5F8F-4944-A113-3827B8130877}" presName="composite2" presStyleCnt="0"/>
      <dgm:spPr/>
    </dgm:pt>
    <dgm:pt modelId="{8A8E787E-AA67-408E-A4E5-225D56E1FD0C}" type="pres">
      <dgm:prSet presAssocID="{232EDB52-5F8F-4944-A113-3827B8130877}" presName="dummyNode2" presStyleLbl="node1" presStyleIdx="2" presStyleCnt="4"/>
      <dgm:spPr/>
    </dgm:pt>
    <dgm:pt modelId="{F9FA7634-D02A-4868-A1A5-6E5A5E92B3DA}" type="pres">
      <dgm:prSet presAssocID="{232EDB52-5F8F-4944-A113-3827B8130877}" presName="childNode2" presStyleLbl="bgAcc1" presStyleIdx="3" presStyleCnt="4" custScaleX="97236" custScaleY="148953" custLinFactNeighborY="-4987">
        <dgm:presLayoutVars>
          <dgm:bulletEnabled val="1"/>
        </dgm:presLayoutVars>
      </dgm:prSet>
      <dgm:spPr/>
      <dgm:t>
        <a:bodyPr/>
        <a:lstStyle/>
        <a:p>
          <a:endParaRPr lang="et-EE"/>
        </a:p>
      </dgm:t>
    </dgm:pt>
    <dgm:pt modelId="{7BA515AE-80BD-4B1D-A82C-C6D83C9D0694}" type="pres">
      <dgm:prSet presAssocID="{232EDB52-5F8F-4944-A113-3827B8130877}" presName="childNode2tx" presStyleLbl="bgAcc1" presStyleIdx="3" presStyleCnt="4">
        <dgm:presLayoutVars>
          <dgm:bulletEnabled val="1"/>
        </dgm:presLayoutVars>
      </dgm:prSet>
      <dgm:spPr/>
      <dgm:t>
        <a:bodyPr/>
        <a:lstStyle/>
        <a:p>
          <a:endParaRPr lang="et-EE"/>
        </a:p>
      </dgm:t>
    </dgm:pt>
    <dgm:pt modelId="{E4444411-7547-4CC7-B93F-8545D2F5C3EA}" type="pres">
      <dgm:prSet presAssocID="{232EDB52-5F8F-4944-A113-3827B8130877}" presName="parentNode2" presStyleLbl="node1" presStyleIdx="3" presStyleCnt="4" custLinFactNeighborX="2210" custLinFactNeighborY="-58945">
        <dgm:presLayoutVars>
          <dgm:chMax val="0"/>
          <dgm:bulletEnabled val="1"/>
        </dgm:presLayoutVars>
      </dgm:prSet>
      <dgm:spPr/>
      <dgm:t>
        <a:bodyPr/>
        <a:lstStyle/>
        <a:p>
          <a:endParaRPr lang="et-EE"/>
        </a:p>
      </dgm:t>
    </dgm:pt>
    <dgm:pt modelId="{E56F31EC-F407-4682-A985-4AFE4BDDECF3}" type="pres">
      <dgm:prSet presAssocID="{232EDB52-5F8F-4944-A113-3827B8130877}" presName="connSite2" presStyleCnt="0"/>
      <dgm:spPr/>
    </dgm:pt>
  </dgm:ptLst>
  <dgm:cxnLst>
    <dgm:cxn modelId="{5B5F7907-E5B4-424F-8E7C-1518740D33CD}" type="presOf" srcId="{B5052830-8F27-40E5-8ED2-3D03BD9720C8}" destId="{5EFCF4A6-0800-4208-A570-9FCD3EEA366B}" srcOrd="0" destOrd="0" presId="urn:microsoft.com/office/officeart/2005/8/layout/hProcess4"/>
    <dgm:cxn modelId="{2B25ECF2-3594-4B28-9BF7-FEBF0E776979}" srcId="{93E56E3E-2FF5-42FD-B698-F0E97D49D522}" destId="{76E13C27-5214-42C1-B711-D8050D232E85}" srcOrd="1" destOrd="0" parTransId="{00D6183D-8CBF-4A5B-8B3D-63C850123EB9}" sibTransId="{D8C45A32-7396-47FC-A6EF-281351C40047}"/>
    <dgm:cxn modelId="{6206818D-2AA2-4503-A773-7B949A363BE4}" srcId="{D0CE17BF-87C0-4A3B-B70D-4143D0A0A813}" destId="{8B9B2341-5CDC-4031-AB20-C5B59E23A7C0}" srcOrd="2" destOrd="0" parTransId="{38C7C821-2FD5-40CA-9F35-CBA264EA6F90}" sibTransId="{8A300736-54A2-4744-906D-354E4DBF4A23}"/>
    <dgm:cxn modelId="{E212747C-4AA4-4AB0-9F8C-0CB8041EF5F1}" srcId="{93E56E3E-2FF5-42FD-B698-F0E97D49D522}" destId="{22F2853F-4B67-49A1-A956-E480BC0ADD74}" srcOrd="3" destOrd="0" parTransId="{252E3EB4-5E2E-49C3-B827-D6E91F55A42F}" sibTransId="{6280F86E-984C-402C-BD0B-918DAC0736AB}"/>
    <dgm:cxn modelId="{61AA738A-F89B-4849-942C-AEEE5755593A}" srcId="{232EDB52-5F8F-4944-A113-3827B8130877}" destId="{4EF3E123-C27B-4AD7-B8C6-8C1FA6A1DBEF}" srcOrd="3" destOrd="0" parTransId="{5A85F6B1-155F-405E-B2ED-F2D622F73E21}" sibTransId="{9B630F0A-B667-4252-9D66-50681CEB2720}"/>
    <dgm:cxn modelId="{82922687-CF72-4F05-9F2C-205E6DD4C773}" type="presOf" srcId="{B7869881-42DE-45B6-B44D-BA049DEECCF4}" destId="{7BA515AE-80BD-4B1D-A82C-C6D83C9D0694}" srcOrd="1" destOrd="0" presId="urn:microsoft.com/office/officeart/2005/8/layout/hProcess4"/>
    <dgm:cxn modelId="{DB6DC92C-9BB0-4F82-9205-EA03361FEB8B}" srcId="{232EDB52-5F8F-4944-A113-3827B8130877}" destId="{B7869881-42DE-45B6-B44D-BA049DEECCF4}" srcOrd="0" destOrd="0" parTransId="{BBB494A4-5F96-42F6-9E38-0187984F3055}" sibTransId="{BDB7BFF2-1F5B-4535-B13D-368D2E5BF2BA}"/>
    <dgm:cxn modelId="{D6F4A1C1-75B3-43EC-93BB-0839D4336A7D}" type="presOf" srcId="{DB71A1FD-4891-4A65-8277-4811E2CC9062}" destId="{C737DBDA-2093-4122-8B02-DF06554F16EE}" srcOrd="0" destOrd="5" presId="urn:microsoft.com/office/officeart/2005/8/layout/hProcess4"/>
    <dgm:cxn modelId="{0B533E57-0311-483A-BCBC-556B3CCADF0C}" type="presOf" srcId="{93E56E3E-2FF5-42FD-B698-F0E97D49D522}" destId="{54050D00-6F09-4F04-A71C-B47B304B7844}" srcOrd="0" destOrd="0" presId="urn:microsoft.com/office/officeart/2005/8/layout/hProcess4"/>
    <dgm:cxn modelId="{F16DC1C0-A084-4423-8CCA-CB0B8637D904}" type="presOf" srcId="{4907A6ED-AE69-4164-92FD-D8D32463E0B2}" destId="{1542AAAC-F00E-4B44-A279-B6712FC3A97F}" srcOrd="0" destOrd="2" presId="urn:microsoft.com/office/officeart/2005/8/layout/hProcess4"/>
    <dgm:cxn modelId="{95332F4D-5670-42B5-8988-E24B37AA2CDD}" type="presOf" srcId="{3C1977A4-0225-4C57-B5D0-EBA9B9F147AF}" destId="{C54F1DAA-2B82-49E6-BA7B-1546092B5018}" srcOrd="1" destOrd="1" presId="urn:microsoft.com/office/officeart/2005/8/layout/hProcess4"/>
    <dgm:cxn modelId="{3DFFC7E3-7C2D-4DEF-ADAA-12D5FCD4E163}" type="presOf" srcId="{DC85B1FB-C4EB-43DC-909B-0641BC000C10}" destId="{E099C70F-06C7-4AD6-8BF9-A9ACBA7B1235}" srcOrd="1" destOrd="3" presId="urn:microsoft.com/office/officeart/2005/8/layout/hProcess4"/>
    <dgm:cxn modelId="{F9899F40-141F-4E4A-A008-9D03CEE6D6AE}" srcId="{232EDB52-5F8F-4944-A113-3827B8130877}" destId="{8FA9E3E6-3B01-46F6-8B37-58BB7B1CA191}" srcOrd="2" destOrd="0" parTransId="{297D2C78-D2BA-4534-9E05-FB0ACC5A2CD1}" sibTransId="{BD0246A0-0C2C-4846-9933-BF1F86657984}"/>
    <dgm:cxn modelId="{174ABF37-F2CD-4301-8D13-96466C8D38B8}" type="presOf" srcId="{22F2853F-4B67-49A1-A956-E480BC0ADD74}" destId="{1542AAAC-F00E-4B44-A279-B6712FC3A97F}" srcOrd="0" destOrd="3" presId="urn:microsoft.com/office/officeart/2005/8/layout/hProcess4"/>
    <dgm:cxn modelId="{90FE1AD9-61BD-4E1C-ABDD-43621D53AC4B}" srcId="{A08D95FA-8B1A-4465-A67E-17618F4C9FBC}" destId="{77BBEB7D-02B5-4EE6-ABCA-A82A73F76FBD}" srcOrd="4" destOrd="0" parTransId="{8EF350D4-3472-4AE8-83B7-37AFEA2B278D}" sibTransId="{A4877153-3DC2-462B-9382-C78426322A7A}"/>
    <dgm:cxn modelId="{F3D4087D-0ABF-4323-81A7-2B3DCE84B732}" type="presOf" srcId="{DC85B1FB-C4EB-43DC-909B-0641BC000C10}" destId="{3294676C-9B04-4FF4-9F19-9BB05EA3A5A9}" srcOrd="0" destOrd="3" presId="urn:microsoft.com/office/officeart/2005/8/layout/hProcess4"/>
    <dgm:cxn modelId="{5F7511FB-2EAA-46DD-85E3-76984504D06C}" type="presOf" srcId="{8B9B2341-5CDC-4031-AB20-C5B59E23A7C0}" destId="{3294676C-9B04-4FF4-9F19-9BB05EA3A5A9}" srcOrd="0" destOrd="2" presId="urn:microsoft.com/office/officeart/2005/8/layout/hProcess4"/>
    <dgm:cxn modelId="{E7BFEA63-87D8-4626-B765-C8D54263740D}" type="presOf" srcId="{4907A6ED-AE69-4164-92FD-D8D32463E0B2}" destId="{B8232AF7-F94D-4AFF-A814-4797CB0FA8BF}" srcOrd="1" destOrd="2" presId="urn:microsoft.com/office/officeart/2005/8/layout/hProcess4"/>
    <dgm:cxn modelId="{51808372-4546-4936-9C62-21CFD215D2E0}" type="presOf" srcId="{11A15BA3-C126-4FCE-B51B-E64027CE12C3}" destId="{F9FA7634-D02A-4868-A1A5-6E5A5E92B3DA}" srcOrd="0" destOrd="1" presId="urn:microsoft.com/office/officeart/2005/8/layout/hProcess4"/>
    <dgm:cxn modelId="{1DC4659C-1295-4C55-B176-1ECEA45F83D6}" type="presOf" srcId="{3C1977A4-0225-4C57-B5D0-EBA9B9F147AF}" destId="{C737DBDA-2093-4122-8B02-DF06554F16EE}" srcOrd="0" destOrd="1" presId="urn:microsoft.com/office/officeart/2005/8/layout/hProcess4"/>
    <dgm:cxn modelId="{7241122A-2468-4C0C-8ABA-9849ACFD1E24}" type="presOf" srcId="{76E13C27-5214-42C1-B711-D8050D232E85}" destId="{1542AAAC-F00E-4B44-A279-B6712FC3A97F}" srcOrd="0" destOrd="1" presId="urn:microsoft.com/office/officeart/2005/8/layout/hProcess4"/>
    <dgm:cxn modelId="{4382C499-7E1E-4AAD-8D40-D09A1368EA5B}" type="presOf" srcId="{EC8627EB-A909-4856-B4D8-DC11118B3356}" destId="{C737DBDA-2093-4122-8B02-DF06554F16EE}" srcOrd="0" destOrd="2" presId="urn:microsoft.com/office/officeart/2005/8/layout/hProcess4"/>
    <dgm:cxn modelId="{5FBD9048-F576-4949-84E8-730D54715061}" srcId="{D0CE17BF-87C0-4A3B-B70D-4143D0A0A813}" destId="{A076C2B9-3789-4E7B-ACD9-304F75DFF0C5}" srcOrd="0" destOrd="0" parTransId="{8B2D9C1E-752E-403B-AE76-2E851221D1C6}" sibTransId="{5E6686F0-A4B4-4838-B90F-A75349F07994}"/>
    <dgm:cxn modelId="{031AC3A9-5BD0-4535-895F-0BB478434FC8}" type="presOf" srcId="{5ED49771-94CA-4094-8B2A-A91FA4C59FB6}" destId="{B8232AF7-F94D-4AFF-A814-4797CB0FA8BF}" srcOrd="1" destOrd="0" presId="urn:microsoft.com/office/officeart/2005/8/layout/hProcess4"/>
    <dgm:cxn modelId="{BD60F864-2BAD-4D8A-80B8-A5D3E9488852}" type="presOf" srcId="{4EF3E123-C27B-4AD7-B8C6-8C1FA6A1DBEF}" destId="{F9FA7634-D02A-4868-A1A5-6E5A5E92B3DA}" srcOrd="0" destOrd="3" presId="urn:microsoft.com/office/officeart/2005/8/layout/hProcess4"/>
    <dgm:cxn modelId="{94FD6745-B88D-471D-B09C-E898EF4DBF8C}" srcId="{A08D95FA-8B1A-4465-A67E-17618F4C9FBC}" destId="{3C1977A4-0225-4C57-B5D0-EBA9B9F147AF}" srcOrd="1" destOrd="0" parTransId="{E6D7F0DE-EA17-4896-8BAC-F1AFFDF66070}" sibTransId="{9C40022B-C036-43F0-8C43-A239226E2EC2}"/>
    <dgm:cxn modelId="{570F6F86-9689-475C-90A3-370F1320033F}" srcId="{D0CE17BF-87C0-4A3B-B70D-4143D0A0A813}" destId="{985EC5B3-3E29-4A39-A70A-C7C4CA8C9413}" srcOrd="1" destOrd="0" parTransId="{D2674122-73AE-4AAD-8421-5887A044038D}" sibTransId="{3B187FB6-96EE-491C-B731-36D1C579DA3B}"/>
    <dgm:cxn modelId="{128938E1-7B2F-4945-B759-EBFBB41E205D}" type="presOf" srcId="{6B26778A-E1FE-495B-BF38-EF14BECD4F9C}" destId="{C737DBDA-2093-4122-8B02-DF06554F16EE}" srcOrd="0" destOrd="3" presId="urn:microsoft.com/office/officeart/2005/8/layout/hProcess4"/>
    <dgm:cxn modelId="{344446D4-890E-411A-A4F0-DEB9ED831E7A}" type="presOf" srcId="{11A15BA3-C126-4FCE-B51B-E64027CE12C3}" destId="{7BA515AE-80BD-4B1D-A82C-C6D83C9D0694}" srcOrd="1" destOrd="1" presId="urn:microsoft.com/office/officeart/2005/8/layout/hProcess4"/>
    <dgm:cxn modelId="{AC35E648-49A5-4110-89C8-CEF711AC96E1}" type="presOf" srcId="{A24EABCB-1C1F-42EC-BC89-D9B0C20CCA9E}" destId="{C737DBDA-2093-4122-8B02-DF06554F16EE}" srcOrd="0" destOrd="0" presId="urn:microsoft.com/office/officeart/2005/8/layout/hProcess4"/>
    <dgm:cxn modelId="{F883C43D-6772-4F1D-A25C-54D268783343}" type="presOf" srcId="{DB71A1FD-4891-4A65-8277-4811E2CC9062}" destId="{C54F1DAA-2B82-49E6-BA7B-1546092B5018}" srcOrd="1" destOrd="5" presId="urn:microsoft.com/office/officeart/2005/8/layout/hProcess4"/>
    <dgm:cxn modelId="{D99CD1AE-1DB4-4C60-9BF8-7515EBF835D4}" srcId="{1604B0A1-79D2-4E96-BBA1-EC26C61E76D6}" destId="{D0CE17BF-87C0-4A3B-B70D-4143D0A0A813}" srcOrd="2" destOrd="0" parTransId="{21B0C452-6957-4BF1-BAA6-E75EA8F4459F}" sibTransId="{D991117D-D170-4C53-B897-AE9EF407E91C}"/>
    <dgm:cxn modelId="{92E79BDD-6C8C-46F6-918A-E899E253B0EE}" type="presOf" srcId="{5ED49771-94CA-4094-8B2A-A91FA4C59FB6}" destId="{1542AAAC-F00E-4B44-A279-B6712FC3A97F}" srcOrd="0" destOrd="0" presId="urn:microsoft.com/office/officeart/2005/8/layout/hProcess4"/>
    <dgm:cxn modelId="{C9C334A6-CE66-488D-AE37-944B40946067}" srcId="{1604B0A1-79D2-4E96-BBA1-EC26C61E76D6}" destId="{A08D95FA-8B1A-4465-A67E-17618F4C9FBC}" srcOrd="0" destOrd="0" parTransId="{C77CBDA0-EBC0-49C1-8C07-BB4EAFC21F15}" sibTransId="{B5052830-8F27-40E5-8ED2-3D03BD9720C8}"/>
    <dgm:cxn modelId="{2456EB73-6908-4332-B529-6F86CED65177}" type="presOf" srcId="{B7869881-42DE-45B6-B44D-BA049DEECCF4}" destId="{F9FA7634-D02A-4868-A1A5-6E5A5E92B3DA}" srcOrd="0" destOrd="0" presId="urn:microsoft.com/office/officeart/2005/8/layout/hProcess4"/>
    <dgm:cxn modelId="{CBEB0386-7A8D-4C56-B9C9-F6BC46BFEF0A}" type="presOf" srcId="{A08D95FA-8B1A-4465-A67E-17618F4C9FBC}" destId="{1CBBE89D-74D1-49EF-A51B-C786805B2488}" srcOrd="0" destOrd="0" presId="urn:microsoft.com/office/officeart/2005/8/layout/hProcess4"/>
    <dgm:cxn modelId="{C8C39345-92DB-4F3F-8394-1D415698387B}" type="presOf" srcId="{A24EABCB-1C1F-42EC-BC89-D9B0C20CCA9E}" destId="{C54F1DAA-2B82-49E6-BA7B-1546092B5018}" srcOrd="1" destOrd="0" presId="urn:microsoft.com/office/officeart/2005/8/layout/hProcess4"/>
    <dgm:cxn modelId="{EB547E82-FD19-4FEA-9634-EA58EE154F6B}" type="presOf" srcId="{A076C2B9-3789-4E7B-ACD9-304F75DFF0C5}" destId="{3294676C-9B04-4FF4-9F19-9BB05EA3A5A9}" srcOrd="0" destOrd="0" presId="urn:microsoft.com/office/officeart/2005/8/layout/hProcess4"/>
    <dgm:cxn modelId="{69D61AE0-4B52-4795-9688-45844DDFE952}" type="presOf" srcId="{985EC5B3-3E29-4A39-A70A-C7C4CA8C9413}" destId="{3294676C-9B04-4FF4-9F19-9BB05EA3A5A9}" srcOrd="0" destOrd="1" presId="urn:microsoft.com/office/officeart/2005/8/layout/hProcess4"/>
    <dgm:cxn modelId="{56B38759-247B-44AB-A4C1-B61C08D4D097}" type="presOf" srcId="{8FA9E3E6-3B01-46F6-8B37-58BB7B1CA191}" destId="{F9FA7634-D02A-4868-A1A5-6E5A5E92B3DA}" srcOrd="0" destOrd="2" presId="urn:microsoft.com/office/officeart/2005/8/layout/hProcess4"/>
    <dgm:cxn modelId="{CEB221FA-2FA5-4D87-A0B0-50714F3E3C05}" type="presOf" srcId="{77BBEB7D-02B5-4EE6-ABCA-A82A73F76FBD}" destId="{C54F1DAA-2B82-49E6-BA7B-1546092B5018}" srcOrd="1" destOrd="4" presId="urn:microsoft.com/office/officeart/2005/8/layout/hProcess4"/>
    <dgm:cxn modelId="{B62F31FB-B94D-47A6-AD51-E0D7CF66DD7D}" type="presOf" srcId="{EC8627EB-A909-4856-B4D8-DC11118B3356}" destId="{C54F1DAA-2B82-49E6-BA7B-1546092B5018}" srcOrd="1" destOrd="2" presId="urn:microsoft.com/office/officeart/2005/8/layout/hProcess4"/>
    <dgm:cxn modelId="{5A6A3DE0-CC9E-4F5A-9479-9F2C81549DE1}" srcId="{1604B0A1-79D2-4E96-BBA1-EC26C61E76D6}" destId="{232EDB52-5F8F-4944-A113-3827B8130877}" srcOrd="3" destOrd="0" parTransId="{E278BCBC-995B-48A6-9D90-77CDEF97CDFC}" sibTransId="{C43223C6-5796-4EDF-9C6C-041E020D0589}"/>
    <dgm:cxn modelId="{06AD5E4E-8860-4156-84A5-32C8FA781664}" srcId="{A08D95FA-8B1A-4465-A67E-17618F4C9FBC}" destId="{A24EABCB-1C1F-42EC-BC89-D9B0C20CCA9E}" srcOrd="0" destOrd="0" parTransId="{0B3B8ABC-4A6D-4564-BD92-B51DEB47CE84}" sibTransId="{FD001E30-7B8D-4A77-9624-DAADE857B71B}"/>
    <dgm:cxn modelId="{292953BF-009D-4A95-B43F-F00036378A96}" srcId="{A08D95FA-8B1A-4465-A67E-17618F4C9FBC}" destId="{6B26778A-E1FE-495B-BF38-EF14BECD4F9C}" srcOrd="3" destOrd="0" parTransId="{3633C4FA-A6B0-4CE1-91EB-4DE48FBB1C68}" sibTransId="{FD1A4D4A-172A-4FF0-84C2-F154847D763D}"/>
    <dgm:cxn modelId="{452ABA6B-07ED-4F07-A3DD-84F4C1B09045}" srcId="{232EDB52-5F8F-4944-A113-3827B8130877}" destId="{11A15BA3-C126-4FCE-B51B-E64027CE12C3}" srcOrd="1" destOrd="0" parTransId="{0A16FC54-07C0-4B39-A1D3-0DC9DD85AFDA}" sibTransId="{CFCCA2E2-B9B9-4207-9653-1DBD6F5F1EE2}"/>
    <dgm:cxn modelId="{2D4DD032-024C-4FBA-B3E1-7630B77C0E97}" type="presOf" srcId="{22F2853F-4B67-49A1-A956-E480BC0ADD74}" destId="{B8232AF7-F94D-4AFF-A814-4797CB0FA8BF}" srcOrd="1" destOrd="3" presId="urn:microsoft.com/office/officeart/2005/8/layout/hProcess4"/>
    <dgm:cxn modelId="{A2D703CD-F7EE-4D5D-91AD-0CE377758CC1}" srcId="{A08D95FA-8B1A-4465-A67E-17618F4C9FBC}" destId="{DB71A1FD-4891-4A65-8277-4811E2CC9062}" srcOrd="5" destOrd="0" parTransId="{6771E9A2-8C49-437C-8624-04F2BE169844}" sibTransId="{6F1600C9-BDB7-45A9-9A09-D6507B550457}"/>
    <dgm:cxn modelId="{20AECDBB-8E3C-49C8-986C-1E8CEF1D4BE6}" srcId="{93E56E3E-2FF5-42FD-B698-F0E97D49D522}" destId="{4907A6ED-AE69-4164-92FD-D8D32463E0B2}" srcOrd="2" destOrd="0" parTransId="{A69FA63D-1B87-4B9A-B64C-A3147A42EBF2}" sibTransId="{0E094064-ABB3-456C-9AA5-F306396AAD05}"/>
    <dgm:cxn modelId="{03251B1D-9335-4842-8602-281CDB55B812}" type="presOf" srcId="{985EC5B3-3E29-4A39-A70A-C7C4CA8C9413}" destId="{E099C70F-06C7-4AD6-8BF9-A9ACBA7B1235}" srcOrd="1" destOrd="1" presId="urn:microsoft.com/office/officeart/2005/8/layout/hProcess4"/>
    <dgm:cxn modelId="{560D6C76-8989-4752-A411-A20A4FB74708}" srcId="{D0CE17BF-87C0-4A3B-B70D-4143D0A0A813}" destId="{DC85B1FB-C4EB-43DC-909B-0641BC000C10}" srcOrd="3" destOrd="0" parTransId="{F64CBD95-C3C1-4978-BA98-67698A74A3BA}" sibTransId="{4458A668-82C7-4966-9C4C-BD8A42E65F62}"/>
    <dgm:cxn modelId="{C001426F-09CF-4C38-9185-11C378F36DF6}" type="presOf" srcId="{1604B0A1-79D2-4E96-BBA1-EC26C61E76D6}" destId="{D8DCA6FB-F347-46E5-832C-396B2928F08E}" srcOrd="0" destOrd="0" presId="urn:microsoft.com/office/officeart/2005/8/layout/hProcess4"/>
    <dgm:cxn modelId="{941AE406-64F7-4614-81A1-A9FADD18B978}" type="presOf" srcId="{4EF3E123-C27B-4AD7-B8C6-8C1FA6A1DBEF}" destId="{7BA515AE-80BD-4B1D-A82C-C6D83C9D0694}" srcOrd="1" destOrd="3" presId="urn:microsoft.com/office/officeart/2005/8/layout/hProcess4"/>
    <dgm:cxn modelId="{0F68400C-4BA1-4F1F-A3A8-FA4D4A307E68}" srcId="{1604B0A1-79D2-4E96-BBA1-EC26C61E76D6}" destId="{93E56E3E-2FF5-42FD-B698-F0E97D49D522}" srcOrd="1" destOrd="0" parTransId="{8808A650-E060-43E1-8234-572B34C9A48B}" sibTransId="{29DEC73C-BBA4-44CA-9FDE-5699D82A6ECC}"/>
    <dgm:cxn modelId="{85DBDE59-DB5E-4F78-96B5-E41D8F355E4B}" type="presOf" srcId="{29DEC73C-BBA4-44CA-9FDE-5699D82A6ECC}" destId="{C04DFF3C-7B0C-4958-8C3C-F519727FCB69}" srcOrd="0" destOrd="0" presId="urn:microsoft.com/office/officeart/2005/8/layout/hProcess4"/>
    <dgm:cxn modelId="{30FA8786-78BD-4A50-A320-225B5134F06C}" type="presOf" srcId="{A076C2B9-3789-4E7B-ACD9-304F75DFF0C5}" destId="{E099C70F-06C7-4AD6-8BF9-A9ACBA7B1235}" srcOrd="1" destOrd="0" presId="urn:microsoft.com/office/officeart/2005/8/layout/hProcess4"/>
    <dgm:cxn modelId="{765A4E30-78F5-4B4B-A795-DC9D5453E902}" srcId="{93E56E3E-2FF5-42FD-B698-F0E97D49D522}" destId="{5ED49771-94CA-4094-8B2A-A91FA4C59FB6}" srcOrd="0" destOrd="0" parTransId="{64C05ADC-D5E5-4C7F-B716-086BC18B7492}" sibTransId="{8409DAF2-58A8-4412-938B-95DAE452EFA5}"/>
    <dgm:cxn modelId="{77F0C2C2-59B2-41B6-9171-935BD73256C6}" type="presOf" srcId="{D0CE17BF-87C0-4A3B-B70D-4143D0A0A813}" destId="{73E72307-741D-42BB-A9ED-29DE1B9ECADE}" srcOrd="0" destOrd="0" presId="urn:microsoft.com/office/officeart/2005/8/layout/hProcess4"/>
    <dgm:cxn modelId="{E1C925EC-169F-4DEF-B03D-47C4DE8A15E5}" srcId="{A08D95FA-8B1A-4465-A67E-17618F4C9FBC}" destId="{EC8627EB-A909-4856-B4D8-DC11118B3356}" srcOrd="2" destOrd="0" parTransId="{E34B29CF-4040-4F7A-8AEE-38EAC49DB457}" sibTransId="{80449C5C-80FB-453E-B550-2C6795C117A9}"/>
    <dgm:cxn modelId="{09727001-E9F9-4CB4-BBEE-A1AC2B426D48}" type="presOf" srcId="{D991117D-D170-4C53-B897-AE9EF407E91C}" destId="{C6350B2C-6D0A-4921-9D7B-E8BE21514BCA}" srcOrd="0" destOrd="0" presId="urn:microsoft.com/office/officeart/2005/8/layout/hProcess4"/>
    <dgm:cxn modelId="{BCFD6AD6-D732-4068-826E-9D9452BA2A74}" type="presOf" srcId="{77BBEB7D-02B5-4EE6-ABCA-A82A73F76FBD}" destId="{C737DBDA-2093-4122-8B02-DF06554F16EE}" srcOrd="0" destOrd="4" presId="urn:microsoft.com/office/officeart/2005/8/layout/hProcess4"/>
    <dgm:cxn modelId="{571D29A1-E09A-4F58-945E-2CF8057B98F7}" type="presOf" srcId="{76E13C27-5214-42C1-B711-D8050D232E85}" destId="{B8232AF7-F94D-4AFF-A814-4797CB0FA8BF}" srcOrd="1" destOrd="1" presId="urn:microsoft.com/office/officeart/2005/8/layout/hProcess4"/>
    <dgm:cxn modelId="{9E426D53-29E3-4AB4-80A8-CCA2229CE0BE}" type="presOf" srcId="{232EDB52-5F8F-4944-A113-3827B8130877}" destId="{E4444411-7547-4CC7-B93F-8545D2F5C3EA}" srcOrd="0" destOrd="0" presId="urn:microsoft.com/office/officeart/2005/8/layout/hProcess4"/>
    <dgm:cxn modelId="{0373D3E9-33F0-40AF-B6B3-FAAA5FF5C4BB}" type="presOf" srcId="{6B26778A-E1FE-495B-BF38-EF14BECD4F9C}" destId="{C54F1DAA-2B82-49E6-BA7B-1546092B5018}" srcOrd="1" destOrd="3" presId="urn:microsoft.com/office/officeart/2005/8/layout/hProcess4"/>
    <dgm:cxn modelId="{8AECDB62-F1BB-4D7E-854F-E0EBE53C409F}" type="presOf" srcId="{8FA9E3E6-3B01-46F6-8B37-58BB7B1CA191}" destId="{7BA515AE-80BD-4B1D-A82C-C6D83C9D0694}" srcOrd="1" destOrd="2" presId="urn:microsoft.com/office/officeart/2005/8/layout/hProcess4"/>
    <dgm:cxn modelId="{874A2971-E84F-4382-8538-9BA2F43093A7}" type="presOf" srcId="{8B9B2341-5CDC-4031-AB20-C5B59E23A7C0}" destId="{E099C70F-06C7-4AD6-8BF9-A9ACBA7B1235}" srcOrd="1" destOrd="2" presId="urn:microsoft.com/office/officeart/2005/8/layout/hProcess4"/>
    <dgm:cxn modelId="{01C774A3-887B-42C5-B7C3-46B69B6E9167}" type="presParOf" srcId="{D8DCA6FB-F347-46E5-832C-396B2928F08E}" destId="{6B5234EB-4458-44D9-B23C-6A4A3A0CA243}" srcOrd="0" destOrd="0" presId="urn:microsoft.com/office/officeart/2005/8/layout/hProcess4"/>
    <dgm:cxn modelId="{3889AF31-B9C2-4004-832B-26A3F9FAFC90}" type="presParOf" srcId="{D8DCA6FB-F347-46E5-832C-396B2928F08E}" destId="{B395038B-00FD-4FF8-B2A6-3492A6EB90D6}" srcOrd="1" destOrd="0" presId="urn:microsoft.com/office/officeart/2005/8/layout/hProcess4"/>
    <dgm:cxn modelId="{DFFDBFAB-FD19-4B09-B6D2-DAF0875A289B}" type="presParOf" srcId="{D8DCA6FB-F347-46E5-832C-396B2928F08E}" destId="{FDA6122E-FF45-4332-9F87-BE541DD7542E}" srcOrd="2" destOrd="0" presId="urn:microsoft.com/office/officeart/2005/8/layout/hProcess4"/>
    <dgm:cxn modelId="{9A241EA6-7032-4D3B-9601-57B6519B297B}" type="presParOf" srcId="{FDA6122E-FF45-4332-9F87-BE541DD7542E}" destId="{058D84BE-9A23-4344-AB3B-A82B31AD715F}" srcOrd="0" destOrd="0" presId="urn:microsoft.com/office/officeart/2005/8/layout/hProcess4"/>
    <dgm:cxn modelId="{2652C356-519F-45ED-85C8-066891D806A3}" type="presParOf" srcId="{058D84BE-9A23-4344-AB3B-A82B31AD715F}" destId="{EAA50B44-EB30-4977-A5D6-809A8B162367}" srcOrd="0" destOrd="0" presId="urn:microsoft.com/office/officeart/2005/8/layout/hProcess4"/>
    <dgm:cxn modelId="{6DF7BB75-7804-45AB-B44D-92190F711EF8}" type="presParOf" srcId="{058D84BE-9A23-4344-AB3B-A82B31AD715F}" destId="{C737DBDA-2093-4122-8B02-DF06554F16EE}" srcOrd="1" destOrd="0" presId="urn:microsoft.com/office/officeart/2005/8/layout/hProcess4"/>
    <dgm:cxn modelId="{C0E30411-8BE2-4DBA-B679-4EBA7E0AC5D9}" type="presParOf" srcId="{058D84BE-9A23-4344-AB3B-A82B31AD715F}" destId="{C54F1DAA-2B82-49E6-BA7B-1546092B5018}" srcOrd="2" destOrd="0" presId="urn:microsoft.com/office/officeart/2005/8/layout/hProcess4"/>
    <dgm:cxn modelId="{76BD0698-0351-4944-BD98-1E7F10AA962A}" type="presParOf" srcId="{058D84BE-9A23-4344-AB3B-A82B31AD715F}" destId="{1CBBE89D-74D1-49EF-A51B-C786805B2488}" srcOrd="3" destOrd="0" presId="urn:microsoft.com/office/officeart/2005/8/layout/hProcess4"/>
    <dgm:cxn modelId="{D5370C89-D1BF-4ED3-B015-9C2A9681F757}" type="presParOf" srcId="{058D84BE-9A23-4344-AB3B-A82B31AD715F}" destId="{58D8F0AE-3ED0-4D05-8BF3-7556DD3BD02E}" srcOrd="4" destOrd="0" presId="urn:microsoft.com/office/officeart/2005/8/layout/hProcess4"/>
    <dgm:cxn modelId="{BBE727E1-3031-4A27-B029-9E11A2970B0F}" type="presParOf" srcId="{FDA6122E-FF45-4332-9F87-BE541DD7542E}" destId="{5EFCF4A6-0800-4208-A570-9FCD3EEA366B}" srcOrd="1" destOrd="0" presId="urn:microsoft.com/office/officeart/2005/8/layout/hProcess4"/>
    <dgm:cxn modelId="{400E5845-1A8F-4E72-8DEB-12F258C0F233}" type="presParOf" srcId="{FDA6122E-FF45-4332-9F87-BE541DD7542E}" destId="{7925D497-F37D-47AB-84AE-9403F3EC3E05}" srcOrd="2" destOrd="0" presId="urn:microsoft.com/office/officeart/2005/8/layout/hProcess4"/>
    <dgm:cxn modelId="{6B532848-DED1-4282-A186-90690F80E348}" type="presParOf" srcId="{7925D497-F37D-47AB-84AE-9403F3EC3E05}" destId="{D40AA10D-5EE2-489B-AE48-4CC12884D7AB}" srcOrd="0" destOrd="0" presId="urn:microsoft.com/office/officeart/2005/8/layout/hProcess4"/>
    <dgm:cxn modelId="{24B42935-4EF4-48D4-A81F-AD027848EC3B}" type="presParOf" srcId="{7925D497-F37D-47AB-84AE-9403F3EC3E05}" destId="{1542AAAC-F00E-4B44-A279-B6712FC3A97F}" srcOrd="1" destOrd="0" presId="urn:microsoft.com/office/officeart/2005/8/layout/hProcess4"/>
    <dgm:cxn modelId="{49A4723C-5DBB-44B6-A951-F83B2F518260}" type="presParOf" srcId="{7925D497-F37D-47AB-84AE-9403F3EC3E05}" destId="{B8232AF7-F94D-4AFF-A814-4797CB0FA8BF}" srcOrd="2" destOrd="0" presId="urn:microsoft.com/office/officeart/2005/8/layout/hProcess4"/>
    <dgm:cxn modelId="{76C9BB57-6195-431F-B455-BBC6E0A31F3E}" type="presParOf" srcId="{7925D497-F37D-47AB-84AE-9403F3EC3E05}" destId="{54050D00-6F09-4F04-A71C-B47B304B7844}" srcOrd="3" destOrd="0" presId="urn:microsoft.com/office/officeart/2005/8/layout/hProcess4"/>
    <dgm:cxn modelId="{AD9518C9-EDA2-478D-AEC3-1E1A4F824B5C}" type="presParOf" srcId="{7925D497-F37D-47AB-84AE-9403F3EC3E05}" destId="{CFC5BF55-BF68-4CC0-8BB3-DAA2B6E7D758}" srcOrd="4" destOrd="0" presId="urn:microsoft.com/office/officeart/2005/8/layout/hProcess4"/>
    <dgm:cxn modelId="{ED9EDD0B-1795-4EAF-9FF6-7DA2DBD8D731}" type="presParOf" srcId="{FDA6122E-FF45-4332-9F87-BE541DD7542E}" destId="{C04DFF3C-7B0C-4958-8C3C-F519727FCB69}" srcOrd="3" destOrd="0" presId="urn:microsoft.com/office/officeart/2005/8/layout/hProcess4"/>
    <dgm:cxn modelId="{81E56B87-7E32-47A6-8637-3CA18DBF9997}" type="presParOf" srcId="{FDA6122E-FF45-4332-9F87-BE541DD7542E}" destId="{4D585366-089A-4C4F-B4CE-A625E1C40506}" srcOrd="4" destOrd="0" presId="urn:microsoft.com/office/officeart/2005/8/layout/hProcess4"/>
    <dgm:cxn modelId="{B8309789-81FE-45F4-809C-FB5879122117}" type="presParOf" srcId="{4D585366-089A-4C4F-B4CE-A625E1C40506}" destId="{35688624-995D-4317-887E-38A1930D8681}" srcOrd="0" destOrd="0" presId="urn:microsoft.com/office/officeart/2005/8/layout/hProcess4"/>
    <dgm:cxn modelId="{628E0491-D896-4262-9A1B-5D03809246C7}" type="presParOf" srcId="{4D585366-089A-4C4F-B4CE-A625E1C40506}" destId="{3294676C-9B04-4FF4-9F19-9BB05EA3A5A9}" srcOrd="1" destOrd="0" presId="urn:microsoft.com/office/officeart/2005/8/layout/hProcess4"/>
    <dgm:cxn modelId="{465C4AA9-61B0-4953-8265-2494121486A2}" type="presParOf" srcId="{4D585366-089A-4C4F-B4CE-A625E1C40506}" destId="{E099C70F-06C7-4AD6-8BF9-A9ACBA7B1235}" srcOrd="2" destOrd="0" presId="urn:microsoft.com/office/officeart/2005/8/layout/hProcess4"/>
    <dgm:cxn modelId="{C4A1A8E3-38AC-4CB4-966E-B344E08EF625}" type="presParOf" srcId="{4D585366-089A-4C4F-B4CE-A625E1C40506}" destId="{73E72307-741D-42BB-A9ED-29DE1B9ECADE}" srcOrd="3" destOrd="0" presId="urn:microsoft.com/office/officeart/2005/8/layout/hProcess4"/>
    <dgm:cxn modelId="{975A1C8D-1283-4335-A7B1-3265004588BA}" type="presParOf" srcId="{4D585366-089A-4C4F-B4CE-A625E1C40506}" destId="{D7439498-D645-4FAC-AFA2-5BB936CCAD04}" srcOrd="4" destOrd="0" presId="urn:microsoft.com/office/officeart/2005/8/layout/hProcess4"/>
    <dgm:cxn modelId="{F1359F5C-ED12-4BEB-AF3E-740185322A33}" type="presParOf" srcId="{FDA6122E-FF45-4332-9F87-BE541DD7542E}" destId="{C6350B2C-6D0A-4921-9D7B-E8BE21514BCA}" srcOrd="5" destOrd="0" presId="urn:microsoft.com/office/officeart/2005/8/layout/hProcess4"/>
    <dgm:cxn modelId="{72BF1610-A210-4C17-86B2-2EF524536BF9}" type="presParOf" srcId="{FDA6122E-FF45-4332-9F87-BE541DD7542E}" destId="{35751D2E-5CCA-41A3-B657-A9CA03B0DAA8}" srcOrd="6" destOrd="0" presId="urn:microsoft.com/office/officeart/2005/8/layout/hProcess4"/>
    <dgm:cxn modelId="{0E2EB7EE-4759-45A4-8F3D-FBFF40844CFA}" type="presParOf" srcId="{35751D2E-5CCA-41A3-B657-A9CA03B0DAA8}" destId="{8A8E787E-AA67-408E-A4E5-225D56E1FD0C}" srcOrd="0" destOrd="0" presId="urn:microsoft.com/office/officeart/2005/8/layout/hProcess4"/>
    <dgm:cxn modelId="{FADBA1F8-4340-491F-AE26-E86D58771039}" type="presParOf" srcId="{35751D2E-5CCA-41A3-B657-A9CA03B0DAA8}" destId="{F9FA7634-D02A-4868-A1A5-6E5A5E92B3DA}" srcOrd="1" destOrd="0" presId="urn:microsoft.com/office/officeart/2005/8/layout/hProcess4"/>
    <dgm:cxn modelId="{9E0B9AE7-9309-4D4B-8E8E-8F4B230E87F4}" type="presParOf" srcId="{35751D2E-5CCA-41A3-B657-A9CA03B0DAA8}" destId="{7BA515AE-80BD-4B1D-A82C-C6D83C9D0694}" srcOrd="2" destOrd="0" presId="urn:microsoft.com/office/officeart/2005/8/layout/hProcess4"/>
    <dgm:cxn modelId="{8C38C1BE-5652-4B31-AE6F-4D644C7B9833}" type="presParOf" srcId="{35751D2E-5CCA-41A3-B657-A9CA03B0DAA8}" destId="{E4444411-7547-4CC7-B93F-8545D2F5C3EA}" srcOrd="3" destOrd="0" presId="urn:microsoft.com/office/officeart/2005/8/layout/hProcess4"/>
    <dgm:cxn modelId="{46910FF3-1D56-4D00-A3B1-A3CA0B93A146}" type="presParOf" srcId="{35751D2E-5CCA-41A3-B657-A9CA03B0DAA8}" destId="{E56F31EC-F407-4682-A985-4AFE4BDDECF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46D7D-E71A-4A59-9830-843CE50D56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t-EE"/>
        </a:p>
      </dgm:t>
    </dgm:pt>
    <dgm:pt modelId="{C2D7E75B-9E5C-42C0-B834-6C8D2C66234B}">
      <dgm:prSet phldrT="[Text]" custT="1"/>
      <dgm:spPr>
        <a:solidFill>
          <a:srgbClr val="0084D1"/>
        </a:solidFill>
      </dgm:spPr>
      <dgm:t>
        <a:bodyPr/>
        <a:lstStyle/>
        <a:p>
          <a:pPr algn="ctr"/>
          <a:r>
            <a:rPr lang="et-EE" sz="3600" dirty="0" smtClean="0"/>
            <a:t>Tagada, et 2020. aastaks kasutatakse Euroopas peamiselt e-arveid. </a:t>
          </a:r>
        </a:p>
        <a:p>
          <a:pPr algn="ctr"/>
          <a:r>
            <a:rPr lang="et-EE" sz="3600" dirty="0" smtClean="0"/>
            <a:t>Juba 2018 muutuvad e-arved kohustuslikuks riigihangetes.</a:t>
          </a:r>
        </a:p>
      </dgm:t>
    </dgm:pt>
    <dgm:pt modelId="{69D773E5-B8F4-4FBC-94E5-49718DE777ED}" type="sibTrans" cxnId="{726A72A5-B915-424B-B1F7-D6D12FF5EB50}">
      <dgm:prSet/>
      <dgm:spPr/>
      <dgm:t>
        <a:bodyPr/>
        <a:lstStyle/>
        <a:p>
          <a:endParaRPr lang="et-EE"/>
        </a:p>
      </dgm:t>
    </dgm:pt>
    <dgm:pt modelId="{D3AED176-5EF5-46FB-B720-7342EDF8A4DF}" type="parTrans" cxnId="{726A72A5-B915-424B-B1F7-D6D12FF5EB50}">
      <dgm:prSet/>
      <dgm:spPr/>
      <dgm:t>
        <a:bodyPr/>
        <a:lstStyle/>
        <a:p>
          <a:endParaRPr lang="et-EE"/>
        </a:p>
      </dgm:t>
    </dgm:pt>
    <dgm:pt modelId="{CF8D909D-5BA5-4A02-981A-337BBDE93FF9}" type="pres">
      <dgm:prSet presAssocID="{76146D7D-E71A-4A59-9830-843CE50D5616}" presName="linear" presStyleCnt="0">
        <dgm:presLayoutVars>
          <dgm:animLvl val="lvl"/>
          <dgm:resizeHandles val="exact"/>
        </dgm:presLayoutVars>
      </dgm:prSet>
      <dgm:spPr/>
      <dgm:t>
        <a:bodyPr/>
        <a:lstStyle/>
        <a:p>
          <a:endParaRPr lang="et-EE"/>
        </a:p>
      </dgm:t>
    </dgm:pt>
    <dgm:pt modelId="{E0B23621-F5FE-4958-B67E-320702FA6685}" type="pres">
      <dgm:prSet presAssocID="{C2D7E75B-9E5C-42C0-B834-6C8D2C66234B}" presName="parentText" presStyleLbl="node1" presStyleIdx="0" presStyleCnt="1" custAng="0" custScaleY="752614" custLinFactNeighborX="133" custLinFactNeighborY="-1049">
        <dgm:presLayoutVars>
          <dgm:chMax val="0"/>
          <dgm:bulletEnabled val="1"/>
        </dgm:presLayoutVars>
      </dgm:prSet>
      <dgm:spPr/>
      <dgm:t>
        <a:bodyPr/>
        <a:lstStyle/>
        <a:p>
          <a:endParaRPr lang="et-EE"/>
        </a:p>
      </dgm:t>
    </dgm:pt>
  </dgm:ptLst>
  <dgm:cxnLst>
    <dgm:cxn modelId="{2232E65E-03C4-40BC-A8FC-FF8144335854}" type="presOf" srcId="{C2D7E75B-9E5C-42C0-B834-6C8D2C66234B}" destId="{E0B23621-F5FE-4958-B67E-320702FA6685}" srcOrd="0" destOrd="0" presId="urn:microsoft.com/office/officeart/2005/8/layout/vList2"/>
    <dgm:cxn modelId="{726A72A5-B915-424B-B1F7-D6D12FF5EB50}" srcId="{76146D7D-E71A-4A59-9830-843CE50D5616}" destId="{C2D7E75B-9E5C-42C0-B834-6C8D2C66234B}" srcOrd="0" destOrd="0" parTransId="{D3AED176-5EF5-46FB-B720-7342EDF8A4DF}" sibTransId="{69D773E5-B8F4-4FBC-94E5-49718DE777ED}"/>
    <dgm:cxn modelId="{D1525EDC-C116-4E78-8C00-27B32F86DE0B}" type="presOf" srcId="{76146D7D-E71A-4A59-9830-843CE50D5616}" destId="{CF8D909D-5BA5-4A02-981A-337BBDE93FF9}" srcOrd="0" destOrd="0" presId="urn:microsoft.com/office/officeart/2005/8/layout/vList2"/>
    <dgm:cxn modelId="{9F2779A6-FFD9-44F3-8DD0-9F3D559B4666}" type="presParOf" srcId="{CF8D909D-5BA5-4A02-981A-337BBDE93FF9}" destId="{E0B23621-F5FE-4958-B67E-320702FA668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F4FBFE-DE5F-4A63-9C34-1048395A45A8}"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t-EE"/>
        </a:p>
      </dgm:t>
    </dgm:pt>
    <dgm:pt modelId="{D4FAD0DF-6DCE-46C0-B147-8F5FBA1795FC}">
      <dgm:prSet phldrT="[Text]" custT="1"/>
      <dgm:spPr>
        <a:solidFill>
          <a:srgbClr val="0084D1"/>
        </a:solidFill>
      </dgm:spPr>
      <dgm:t>
        <a:bodyPr/>
        <a:lstStyle/>
        <a:p>
          <a:r>
            <a:rPr lang="et-EE" sz="1200" b="1" dirty="0" smtClean="0">
              <a:latin typeface="Arial" panose="020B0604020202020204" pitchFamily="34" charset="0"/>
              <a:cs typeface="Arial" panose="020B0604020202020204" pitchFamily="34" charset="0"/>
            </a:rPr>
            <a:t>III kv 2016</a:t>
          </a:r>
          <a:endParaRPr lang="et-EE" sz="1200" b="1" dirty="0">
            <a:latin typeface="Arial" panose="020B0604020202020204" pitchFamily="34" charset="0"/>
            <a:cs typeface="Arial" panose="020B0604020202020204" pitchFamily="34" charset="0"/>
          </a:endParaRPr>
        </a:p>
      </dgm:t>
    </dgm:pt>
    <dgm:pt modelId="{6AD41F85-0924-42E3-A0F8-F9E32A1905C2}" type="parTrans" cxnId="{7C18F905-81DB-4FEC-8FD3-62A26D9C6B32}">
      <dgm:prSet/>
      <dgm:spPr/>
      <dgm:t>
        <a:bodyPr/>
        <a:lstStyle/>
        <a:p>
          <a:endParaRPr lang="et-EE"/>
        </a:p>
      </dgm:t>
    </dgm:pt>
    <dgm:pt modelId="{A2A85509-D5B8-45E8-BB2B-43E1D26EBA43}" type="sibTrans" cxnId="{7C18F905-81DB-4FEC-8FD3-62A26D9C6B32}">
      <dgm:prSet/>
      <dgm:spPr/>
      <dgm:t>
        <a:bodyPr/>
        <a:lstStyle/>
        <a:p>
          <a:endParaRPr lang="et-EE"/>
        </a:p>
      </dgm:t>
    </dgm:pt>
    <dgm:pt modelId="{57E9C507-167F-4F33-9800-57F0C572CC0F}">
      <dgm:prSet phldrT="[Text]"/>
      <dgm:spPr/>
      <dgm:t>
        <a:bodyPr/>
        <a:lstStyle/>
        <a:p>
          <a:r>
            <a:rPr lang="et-EE" sz="2000" b="1" dirty="0" smtClean="0">
              <a:solidFill>
                <a:schemeClr val="tx1"/>
              </a:solidFill>
              <a:latin typeface="+mn-lt"/>
              <a:ea typeface="+mj-ea"/>
              <a:cs typeface="Arial"/>
            </a:rPr>
            <a:t>RPS-s sätestatud e-arvete kasutamise kohustus</a:t>
          </a:r>
          <a:endParaRPr lang="et-EE" sz="2000" dirty="0"/>
        </a:p>
      </dgm:t>
    </dgm:pt>
    <dgm:pt modelId="{89224C1E-6F5B-4B64-9D1B-A28A37C6E049}" type="parTrans" cxnId="{6FB768B1-7DB4-4B12-9EE7-50DDE138B49B}">
      <dgm:prSet/>
      <dgm:spPr/>
      <dgm:t>
        <a:bodyPr/>
        <a:lstStyle/>
        <a:p>
          <a:endParaRPr lang="et-EE"/>
        </a:p>
      </dgm:t>
    </dgm:pt>
    <dgm:pt modelId="{FF144E20-99B0-42FA-842A-B51535A9CD53}" type="sibTrans" cxnId="{6FB768B1-7DB4-4B12-9EE7-50DDE138B49B}">
      <dgm:prSet/>
      <dgm:spPr/>
      <dgm:t>
        <a:bodyPr/>
        <a:lstStyle/>
        <a:p>
          <a:endParaRPr lang="et-EE"/>
        </a:p>
      </dgm:t>
    </dgm:pt>
    <dgm:pt modelId="{275F8F2A-11C2-40A7-BA84-246F6704C61B}">
      <dgm:prSet phldrT="[Text]" custT="1"/>
      <dgm:spPr>
        <a:solidFill>
          <a:srgbClr val="0084D1"/>
        </a:solidFill>
      </dgm:spPr>
      <dgm:t>
        <a:bodyPr/>
        <a:lstStyle/>
        <a:p>
          <a:r>
            <a:rPr lang="et-EE" sz="1200" b="1" dirty="0" smtClean="0">
              <a:latin typeface="Arial" panose="020B0604020202020204" pitchFamily="34" charset="0"/>
              <a:cs typeface="Arial" panose="020B0604020202020204" pitchFamily="34" charset="0"/>
            </a:rPr>
            <a:t>1.nov 2016</a:t>
          </a:r>
          <a:endParaRPr lang="et-EE" sz="1200" b="1" dirty="0">
            <a:latin typeface="Arial" panose="020B0604020202020204" pitchFamily="34" charset="0"/>
            <a:cs typeface="Arial" panose="020B0604020202020204" pitchFamily="34" charset="0"/>
          </a:endParaRPr>
        </a:p>
      </dgm:t>
    </dgm:pt>
    <dgm:pt modelId="{AC016BE8-5E02-42F2-A425-DFCAA3FED869}" type="parTrans" cxnId="{2CCB0E18-C910-4E11-BD0C-7B891AE89E3C}">
      <dgm:prSet/>
      <dgm:spPr/>
      <dgm:t>
        <a:bodyPr/>
        <a:lstStyle/>
        <a:p>
          <a:endParaRPr lang="et-EE"/>
        </a:p>
      </dgm:t>
    </dgm:pt>
    <dgm:pt modelId="{3FA57EA1-9296-4C25-97C6-22197303DD7E}" type="sibTrans" cxnId="{2CCB0E18-C910-4E11-BD0C-7B891AE89E3C}">
      <dgm:prSet/>
      <dgm:spPr/>
      <dgm:t>
        <a:bodyPr/>
        <a:lstStyle/>
        <a:p>
          <a:endParaRPr lang="et-EE"/>
        </a:p>
      </dgm:t>
    </dgm:pt>
    <dgm:pt modelId="{BC00AA92-B8A7-4E3F-BFDF-9FC1441A9C14}">
      <dgm:prSet phldrT="[Text]" custT="1"/>
      <dgm:spPr/>
      <dgm:t>
        <a:bodyPr/>
        <a:lstStyle/>
        <a:p>
          <a:r>
            <a:rPr lang="et-EE" sz="2000" b="1" dirty="0" smtClean="0">
              <a:solidFill>
                <a:schemeClr val="tx1"/>
              </a:solidFill>
              <a:latin typeface="Arial" panose="020B0604020202020204" pitchFamily="34" charset="0"/>
              <a:ea typeface="+mj-ea"/>
              <a:cs typeface="Arial" panose="020B0604020202020204" pitchFamily="34" charset="0"/>
            </a:rPr>
            <a:t>Avalik sektor on kohustatud vastu võtma e-arveid</a:t>
          </a:r>
          <a:endParaRPr lang="et-EE" sz="2000" dirty="0">
            <a:latin typeface="Arial" panose="020B0604020202020204" pitchFamily="34" charset="0"/>
            <a:cs typeface="Arial" panose="020B0604020202020204" pitchFamily="34" charset="0"/>
          </a:endParaRPr>
        </a:p>
      </dgm:t>
    </dgm:pt>
    <dgm:pt modelId="{B0402B61-D906-4680-B52E-B8F20308FBBD}" type="parTrans" cxnId="{8EA01798-5691-4C59-B01E-584A07E648AE}">
      <dgm:prSet/>
      <dgm:spPr/>
      <dgm:t>
        <a:bodyPr/>
        <a:lstStyle/>
        <a:p>
          <a:endParaRPr lang="et-EE"/>
        </a:p>
      </dgm:t>
    </dgm:pt>
    <dgm:pt modelId="{BA73CD46-BF56-4CB9-8135-6F49D703D1EF}" type="sibTrans" cxnId="{8EA01798-5691-4C59-B01E-584A07E648AE}">
      <dgm:prSet/>
      <dgm:spPr/>
      <dgm:t>
        <a:bodyPr/>
        <a:lstStyle/>
        <a:p>
          <a:endParaRPr lang="et-EE"/>
        </a:p>
      </dgm:t>
    </dgm:pt>
    <dgm:pt modelId="{5A7B0A53-2852-41EF-B695-A7435D43AC71}">
      <dgm:prSet phldrT="[Text]" custT="1"/>
      <dgm:spPr>
        <a:solidFill>
          <a:srgbClr val="0084D1"/>
        </a:solidFill>
      </dgm:spPr>
      <dgm:t>
        <a:bodyPr/>
        <a:lstStyle/>
        <a:p>
          <a:r>
            <a:rPr lang="et-EE" sz="500" b="1" dirty="0" smtClean="0"/>
            <a:t>1</a:t>
          </a:r>
          <a:r>
            <a:rPr lang="et-EE" sz="1200" b="1" dirty="0" smtClean="0">
              <a:latin typeface="Arial" panose="020B0604020202020204" pitchFamily="34" charset="0"/>
              <a:cs typeface="Arial" panose="020B0604020202020204" pitchFamily="34" charset="0"/>
            </a:rPr>
            <a:t>. jaanuar 2017</a:t>
          </a:r>
          <a:endParaRPr lang="et-EE" sz="1200" b="1" dirty="0">
            <a:latin typeface="Arial" panose="020B0604020202020204" pitchFamily="34" charset="0"/>
            <a:cs typeface="Arial" panose="020B0604020202020204" pitchFamily="34" charset="0"/>
          </a:endParaRPr>
        </a:p>
      </dgm:t>
    </dgm:pt>
    <dgm:pt modelId="{110C4CB0-9D83-4797-B00A-2642C72323EC}" type="parTrans" cxnId="{BF71C475-D9BD-4103-9B84-6A37F3037788}">
      <dgm:prSet/>
      <dgm:spPr/>
      <dgm:t>
        <a:bodyPr/>
        <a:lstStyle/>
        <a:p>
          <a:endParaRPr lang="et-EE"/>
        </a:p>
      </dgm:t>
    </dgm:pt>
    <dgm:pt modelId="{568FEFEE-FD94-43AD-8C1C-874C3B69F01D}" type="sibTrans" cxnId="{BF71C475-D9BD-4103-9B84-6A37F3037788}">
      <dgm:prSet/>
      <dgm:spPr/>
      <dgm:t>
        <a:bodyPr/>
        <a:lstStyle/>
        <a:p>
          <a:endParaRPr lang="et-EE"/>
        </a:p>
      </dgm:t>
    </dgm:pt>
    <dgm:pt modelId="{A0F15807-9D30-4F38-BF29-3A5C9C70FF67}">
      <dgm:prSet phldrT="[Text]" custT="1"/>
      <dgm:spPr>
        <a:solidFill>
          <a:schemeClr val="bg1">
            <a:alpha val="90000"/>
          </a:schemeClr>
        </a:solidFill>
      </dgm:spPr>
      <dgm:t>
        <a:bodyPr/>
        <a:lstStyle/>
        <a:p>
          <a:r>
            <a:rPr lang="et-EE" sz="2000" b="1" dirty="0" smtClean="0">
              <a:solidFill>
                <a:schemeClr val="tx1"/>
              </a:solidFill>
              <a:latin typeface="Arial" panose="020B0604020202020204" pitchFamily="34" charset="0"/>
              <a:ea typeface="+mj-ea"/>
              <a:cs typeface="Arial" panose="020B0604020202020204" pitchFamily="34" charset="0"/>
            </a:rPr>
            <a:t>Erasektor on kohustatud avalikule sektorile saatma ainult e-arveid </a:t>
          </a:r>
          <a:endParaRPr lang="et-EE" sz="2000" dirty="0">
            <a:latin typeface="Arial" panose="020B0604020202020204" pitchFamily="34" charset="0"/>
            <a:cs typeface="Arial" panose="020B0604020202020204" pitchFamily="34" charset="0"/>
          </a:endParaRPr>
        </a:p>
      </dgm:t>
    </dgm:pt>
    <dgm:pt modelId="{1D5030D8-A2B3-48E8-B923-8E2D35E7CE72}" type="parTrans" cxnId="{D50BE138-4B98-4398-ACF1-EF3F0B49DA04}">
      <dgm:prSet/>
      <dgm:spPr/>
      <dgm:t>
        <a:bodyPr/>
        <a:lstStyle/>
        <a:p>
          <a:endParaRPr lang="et-EE"/>
        </a:p>
      </dgm:t>
    </dgm:pt>
    <dgm:pt modelId="{B3C01952-36E6-4958-88E7-1BD15C801F33}" type="sibTrans" cxnId="{D50BE138-4B98-4398-ACF1-EF3F0B49DA04}">
      <dgm:prSet/>
      <dgm:spPr/>
      <dgm:t>
        <a:bodyPr/>
        <a:lstStyle/>
        <a:p>
          <a:endParaRPr lang="et-EE"/>
        </a:p>
      </dgm:t>
    </dgm:pt>
    <dgm:pt modelId="{A7425170-DE09-4C88-B6A7-DA7A38436FD1}">
      <dgm:prSet phldrT="[Text]" custT="1"/>
      <dgm:spPr/>
      <dgm:t>
        <a:bodyPr/>
        <a:lstStyle/>
        <a:p>
          <a:r>
            <a:rPr lang="et-EE" sz="1800" dirty="0" smtClean="0">
              <a:solidFill>
                <a:srgbClr val="0070C0"/>
              </a:solidFill>
            </a:rPr>
            <a:t>Eelnõu VV-s vastu võetud 2.juunil 2016 ja  saadetud Riigikogusse. </a:t>
          </a:r>
          <a:endParaRPr lang="et-EE" sz="1800" dirty="0">
            <a:solidFill>
              <a:srgbClr val="0070C0"/>
            </a:solidFill>
          </a:endParaRPr>
        </a:p>
      </dgm:t>
    </dgm:pt>
    <dgm:pt modelId="{241C9502-F8BD-42D6-9C0E-8FF6F83B5294}" type="parTrans" cxnId="{D4F91FBE-D593-4569-B618-C4E81542774F}">
      <dgm:prSet/>
      <dgm:spPr/>
      <dgm:t>
        <a:bodyPr/>
        <a:lstStyle/>
        <a:p>
          <a:endParaRPr lang="et-EE"/>
        </a:p>
      </dgm:t>
    </dgm:pt>
    <dgm:pt modelId="{5FA4D6F1-3F0E-4D5D-81EB-B0CE12A3DDAC}" type="sibTrans" cxnId="{D4F91FBE-D593-4569-B618-C4E81542774F}">
      <dgm:prSet/>
      <dgm:spPr/>
      <dgm:t>
        <a:bodyPr/>
        <a:lstStyle/>
        <a:p>
          <a:endParaRPr lang="et-EE"/>
        </a:p>
      </dgm:t>
    </dgm:pt>
    <dgm:pt modelId="{9F4F93C1-CF5B-4861-9933-D472C7D09C2D}" type="pres">
      <dgm:prSet presAssocID="{12F4FBFE-DE5F-4A63-9C34-1048395A45A8}" presName="linearFlow" presStyleCnt="0">
        <dgm:presLayoutVars>
          <dgm:dir/>
          <dgm:animLvl val="lvl"/>
          <dgm:resizeHandles val="exact"/>
        </dgm:presLayoutVars>
      </dgm:prSet>
      <dgm:spPr/>
      <dgm:t>
        <a:bodyPr/>
        <a:lstStyle/>
        <a:p>
          <a:endParaRPr lang="et-EE"/>
        </a:p>
      </dgm:t>
    </dgm:pt>
    <dgm:pt modelId="{CEE5D553-A223-4812-B88D-D157D44B6AD5}" type="pres">
      <dgm:prSet presAssocID="{D4FAD0DF-6DCE-46C0-B147-8F5FBA1795FC}" presName="composite" presStyleCnt="0"/>
      <dgm:spPr/>
    </dgm:pt>
    <dgm:pt modelId="{1C839556-ADE1-4897-A3B9-67085EDB1019}" type="pres">
      <dgm:prSet presAssocID="{D4FAD0DF-6DCE-46C0-B147-8F5FBA1795FC}" presName="parTx" presStyleLbl="node1" presStyleIdx="0" presStyleCnt="3">
        <dgm:presLayoutVars>
          <dgm:chMax val="0"/>
          <dgm:chPref val="0"/>
          <dgm:bulletEnabled val="1"/>
        </dgm:presLayoutVars>
      </dgm:prSet>
      <dgm:spPr/>
      <dgm:t>
        <a:bodyPr/>
        <a:lstStyle/>
        <a:p>
          <a:endParaRPr lang="et-EE"/>
        </a:p>
      </dgm:t>
    </dgm:pt>
    <dgm:pt modelId="{CE558A56-D7E1-4739-A751-4EC7A9A196F1}" type="pres">
      <dgm:prSet presAssocID="{D4FAD0DF-6DCE-46C0-B147-8F5FBA1795FC}" presName="parSh" presStyleLbl="node1" presStyleIdx="0" presStyleCnt="3" custScaleY="128882" custLinFactNeighborX="115" custLinFactNeighborY="-6249"/>
      <dgm:spPr/>
      <dgm:t>
        <a:bodyPr/>
        <a:lstStyle/>
        <a:p>
          <a:endParaRPr lang="et-EE"/>
        </a:p>
      </dgm:t>
    </dgm:pt>
    <dgm:pt modelId="{355B86A5-98AE-44C7-BC73-1AB1C7C7C520}" type="pres">
      <dgm:prSet presAssocID="{D4FAD0DF-6DCE-46C0-B147-8F5FBA1795FC}" presName="desTx" presStyleLbl="fgAcc1" presStyleIdx="0" presStyleCnt="3" custLinFactNeighborX="1988" custLinFactNeighborY="217">
        <dgm:presLayoutVars>
          <dgm:bulletEnabled val="1"/>
        </dgm:presLayoutVars>
      </dgm:prSet>
      <dgm:spPr/>
      <dgm:t>
        <a:bodyPr/>
        <a:lstStyle/>
        <a:p>
          <a:endParaRPr lang="et-EE"/>
        </a:p>
      </dgm:t>
    </dgm:pt>
    <dgm:pt modelId="{4739FBCC-54E4-4850-A3A7-1A7481C7310B}" type="pres">
      <dgm:prSet presAssocID="{A2A85509-D5B8-45E8-BB2B-43E1D26EBA43}" presName="sibTrans" presStyleLbl="sibTrans2D1" presStyleIdx="0" presStyleCnt="2"/>
      <dgm:spPr/>
      <dgm:t>
        <a:bodyPr/>
        <a:lstStyle/>
        <a:p>
          <a:endParaRPr lang="et-EE"/>
        </a:p>
      </dgm:t>
    </dgm:pt>
    <dgm:pt modelId="{04DEE7C9-85EF-4C71-86A2-E3F478D4A4D3}" type="pres">
      <dgm:prSet presAssocID="{A2A85509-D5B8-45E8-BB2B-43E1D26EBA43}" presName="connTx" presStyleLbl="sibTrans2D1" presStyleIdx="0" presStyleCnt="2"/>
      <dgm:spPr/>
      <dgm:t>
        <a:bodyPr/>
        <a:lstStyle/>
        <a:p>
          <a:endParaRPr lang="et-EE"/>
        </a:p>
      </dgm:t>
    </dgm:pt>
    <dgm:pt modelId="{C4CA462F-FFB7-4A32-8AC2-A3727027BB97}" type="pres">
      <dgm:prSet presAssocID="{275F8F2A-11C2-40A7-BA84-246F6704C61B}" presName="composite" presStyleCnt="0"/>
      <dgm:spPr/>
    </dgm:pt>
    <dgm:pt modelId="{352215DE-0824-4358-B58D-E5DE7148FF5A}" type="pres">
      <dgm:prSet presAssocID="{275F8F2A-11C2-40A7-BA84-246F6704C61B}" presName="parTx" presStyleLbl="node1" presStyleIdx="0" presStyleCnt="3">
        <dgm:presLayoutVars>
          <dgm:chMax val="0"/>
          <dgm:chPref val="0"/>
          <dgm:bulletEnabled val="1"/>
        </dgm:presLayoutVars>
      </dgm:prSet>
      <dgm:spPr/>
      <dgm:t>
        <a:bodyPr/>
        <a:lstStyle/>
        <a:p>
          <a:endParaRPr lang="et-EE"/>
        </a:p>
      </dgm:t>
    </dgm:pt>
    <dgm:pt modelId="{5B88D213-432D-4D77-B93B-686D5B741369}" type="pres">
      <dgm:prSet presAssocID="{275F8F2A-11C2-40A7-BA84-246F6704C61B}" presName="parSh" presStyleLbl="node1" presStyleIdx="1" presStyleCnt="3" custScaleY="128655" custLinFactNeighborX="-3076" custLinFactNeighborY="-4057"/>
      <dgm:spPr/>
      <dgm:t>
        <a:bodyPr/>
        <a:lstStyle/>
        <a:p>
          <a:endParaRPr lang="et-EE"/>
        </a:p>
      </dgm:t>
    </dgm:pt>
    <dgm:pt modelId="{D6521CD1-299D-48BC-862D-46D602EC03FB}" type="pres">
      <dgm:prSet presAssocID="{275F8F2A-11C2-40A7-BA84-246F6704C61B}" presName="desTx" presStyleLbl="fgAcc1" presStyleIdx="1" presStyleCnt="3">
        <dgm:presLayoutVars>
          <dgm:bulletEnabled val="1"/>
        </dgm:presLayoutVars>
      </dgm:prSet>
      <dgm:spPr/>
      <dgm:t>
        <a:bodyPr/>
        <a:lstStyle/>
        <a:p>
          <a:endParaRPr lang="et-EE"/>
        </a:p>
      </dgm:t>
    </dgm:pt>
    <dgm:pt modelId="{2C715B16-8E2F-4AD0-9D03-5A2AFA718FB8}" type="pres">
      <dgm:prSet presAssocID="{3FA57EA1-9296-4C25-97C6-22197303DD7E}" presName="sibTrans" presStyleLbl="sibTrans2D1" presStyleIdx="1" presStyleCnt="2"/>
      <dgm:spPr/>
      <dgm:t>
        <a:bodyPr/>
        <a:lstStyle/>
        <a:p>
          <a:endParaRPr lang="et-EE"/>
        </a:p>
      </dgm:t>
    </dgm:pt>
    <dgm:pt modelId="{67AFF55C-4C38-4600-A820-0D713E3528C9}" type="pres">
      <dgm:prSet presAssocID="{3FA57EA1-9296-4C25-97C6-22197303DD7E}" presName="connTx" presStyleLbl="sibTrans2D1" presStyleIdx="1" presStyleCnt="2"/>
      <dgm:spPr/>
      <dgm:t>
        <a:bodyPr/>
        <a:lstStyle/>
        <a:p>
          <a:endParaRPr lang="et-EE"/>
        </a:p>
      </dgm:t>
    </dgm:pt>
    <dgm:pt modelId="{41CB43C1-23F7-403C-B7F4-609D433F29F9}" type="pres">
      <dgm:prSet presAssocID="{5A7B0A53-2852-41EF-B695-A7435D43AC71}" presName="composite" presStyleCnt="0"/>
      <dgm:spPr/>
    </dgm:pt>
    <dgm:pt modelId="{A05898BB-BF6A-4C0C-92BB-D9E53584CDCC}" type="pres">
      <dgm:prSet presAssocID="{5A7B0A53-2852-41EF-B695-A7435D43AC71}" presName="parTx" presStyleLbl="node1" presStyleIdx="1" presStyleCnt="3">
        <dgm:presLayoutVars>
          <dgm:chMax val="0"/>
          <dgm:chPref val="0"/>
          <dgm:bulletEnabled val="1"/>
        </dgm:presLayoutVars>
      </dgm:prSet>
      <dgm:spPr/>
      <dgm:t>
        <a:bodyPr/>
        <a:lstStyle/>
        <a:p>
          <a:endParaRPr lang="et-EE"/>
        </a:p>
      </dgm:t>
    </dgm:pt>
    <dgm:pt modelId="{C1C07F50-F618-4655-A83E-CE92295A36A4}" type="pres">
      <dgm:prSet presAssocID="{5A7B0A53-2852-41EF-B695-A7435D43AC71}" presName="parSh" presStyleLbl="node1" presStyleIdx="2" presStyleCnt="3" custScaleY="153388" custLinFactNeighborX="-2271" custLinFactNeighborY="-1151"/>
      <dgm:spPr/>
      <dgm:t>
        <a:bodyPr/>
        <a:lstStyle/>
        <a:p>
          <a:endParaRPr lang="et-EE"/>
        </a:p>
      </dgm:t>
    </dgm:pt>
    <dgm:pt modelId="{E6E79B28-238B-46C8-B1EE-9EF25200B39A}" type="pres">
      <dgm:prSet presAssocID="{5A7B0A53-2852-41EF-B695-A7435D43AC71}" presName="desTx" presStyleLbl="fgAcc1" presStyleIdx="2" presStyleCnt="3">
        <dgm:presLayoutVars>
          <dgm:bulletEnabled val="1"/>
        </dgm:presLayoutVars>
      </dgm:prSet>
      <dgm:spPr/>
      <dgm:t>
        <a:bodyPr/>
        <a:lstStyle/>
        <a:p>
          <a:endParaRPr lang="et-EE"/>
        </a:p>
      </dgm:t>
    </dgm:pt>
  </dgm:ptLst>
  <dgm:cxnLst>
    <dgm:cxn modelId="{20B5F8D0-D8FB-48F4-BD60-F3BEB596C240}" type="presOf" srcId="{5A7B0A53-2852-41EF-B695-A7435D43AC71}" destId="{A05898BB-BF6A-4C0C-92BB-D9E53584CDCC}" srcOrd="0" destOrd="0" presId="urn:microsoft.com/office/officeart/2005/8/layout/process3"/>
    <dgm:cxn modelId="{D50BE138-4B98-4398-ACF1-EF3F0B49DA04}" srcId="{5A7B0A53-2852-41EF-B695-A7435D43AC71}" destId="{A0F15807-9D30-4F38-BF29-3A5C9C70FF67}" srcOrd="0" destOrd="0" parTransId="{1D5030D8-A2B3-48E8-B923-8E2D35E7CE72}" sibTransId="{B3C01952-36E6-4958-88E7-1BD15C801F33}"/>
    <dgm:cxn modelId="{2F2DBCEF-D247-4021-886F-376BEE74386E}" type="presOf" srcId="{275F8F2A-11C2-40A7-BA84-246F6704C61B}" destId="{352215DE-0824-4358-B58D-E5DE7148FF5A}" srcOrd="0" destOrd="0" presId="urn:microsoft.com/office/officeart/2005/8/layout/process3"/>
    <dgm:cxn modelId="{E7BC164F-2918-4AB0-82A3-46C3581B8A6E}" type="presOf" srcId="{A2A85509-D5B8-45E8-BB2B-43E1D26EBA43}" destId="{4739FBCC-54E4-4850-A3A7-1A7481C7310B}" srcOrd="0" destOrd="0" presId="urn:microsoft.com/office/officeart/2005/8/layout/process3"/>
    <dgm:cxn modelId="{386DC77C-7E2F-4D6F-89AA-CEFF8E1E81F3}" type="presOf" srcId="{D4FAD0DF-6DCE-46C0-B147-8F5FBA1795FC}" destId="{CE558A56-D7E1-4739-A751-4EC7A9A196F1}" srcOrd="1" destOrd="0" presId="urn:microsoft.com/office/officeart/2005/8/layout/process3"/>
    <dgm:cxn modelId="{492B432E-640A-42C2-822F-9DD25D74D3FC}" type="presOf" srcId="{BC00AA92-B8A7-4E3F-BFDF-9FC1441A9C14}" destId="{D6521CD1-299D-48BC-862D-46D602EC03FB}" srcOrd="0" destOrd="0" presId="urn:microsoft.com/office/officeart/2005/8/layout/process3"/>
    <dgm:cxn modelId="{F9B54CBE-C116-4ADD-9346-D7EADC217E61}" type="presOf" srcId="{5A7B0A53-2852-41EF-B695-A7435D43AC71}" destId="{C1C07F50-F618-4655-A83E-CE92295A36A4}" srcOrd="1" destOrd="0" presId="urn:microsoft.com/office/officeart/2005/8/layout/process3"/>
    <dgm:cxn modelId="{2681FC8B-DA16-4758-9F06-C068187762B0}" type="presOf" srcId="{A2A85509-D5B8-45E8-BB2B-43E1D26EBA43}" destId="{04DEE7C9-85EF-4C71-86A2-E3F478D4A4D3}" srcOrd="1" destOrd="0" presId="urn:microsoft.com/office/officeart/2005/8/layout/process3"/>
    <dgm:cxn modelId="{851A2DAA-ECD4-4BB0-8548-7F0B8ACC4F87}" type="presOf" srcId="{3FA57EA1-9296-4C25-97C6-22197303DD7E}" destId="{67AFF55C-4C38-4600-A820-0D713E3528C9}" srcOrd="1" destOrd="0" presId="urn:microsoft.com/office/officeart/2005/8/layout/process3"/>
    <dgm:cxn modelId="{F3841697-BE9F-493D-987C-04C0F93BE452}" type="presOf" srcId="{3FA57EA1-9296-4C25-97C6-22197303DD7E}" destId="{2C715B16-8E2F-4AD0-9D03-5A2AFA718FB8}" srcOrd="0" destOrd="0" presId="urn:microsoft.com/office/officeart/2005/8/layout/process3"/>
    <dgm:cxn modelId="{50E34D27-9A76-4552-B1C0-FB28D7DABBBE}" type="presOf" srcId="{275F8F2A-11C2-40A7-BA84-246F6704C61B}" destId="{5B88D213-432D-4D77-B93B-686D5B741369}" srcOrd="1" destOrd="0" presId="urn:microsoft.com/office/officeart/2005/8/layout/process3"/>
    <dgm:cxn modelId="{C4F9ABFB-EA1F-4CDD-B0FD-5D1B30DAF723}" type="presOf" srcId="{57E9C507-167F-4F33-9800-57F0C572CC0F}" destId="{355B86A5-98AE-44C7-BC73-1AB1C7C7C520}" srcOrd="0" destOrd="0" presId="urn:microsoft.com/office/officeart/2005/8/layout/process3"/>
    <dgm:cxn modelId="{BF71C475-D9BD-4103-9B84-6A37F3037788}" srcId="{12F4FBFE-DE5F-4A63-9C34-1048395A45A8}" destId="{5A7B0A53-2852-41EF-B695-A7435D43AC71}" srcOrd="2" destOrd="0" parTransId="{110C4CB0-9D83-4797-B00A-2642C72323EC}" sibTransId="{568FEFEE-FD94-43AD-8C1C-874C3B69F01D}"/>
    <dgm:cxn modelId="{08EBEA30-C256-46E4-9ACD-B1DC4E8E973D}" type="presOf" srcId="{D4FAD0DF-6DCE-46C0-B147-8F5FBA1795FC}" destId="{1C839556-ADE1-4897-A3B9-67085EDB1019}" srcOrd="0" destOrd="0" presId="urn:microsoft.com/office/officeart/2005/8/layout/process3"/>
    <dgm:cxn modelId="{2CCB0E18-C910-4E11-BD0C-7B891AE89E3C}" srcId="{12F4FBFE-DE5F-4A63-9C34-1048395A45A8}" destId="{275F8F2A-11C2-40A7-BA84-246F6704C61B}" srcOrd="1" destOrd="0" parTransId="{AC016BE8-5E02-42F2-A425-DFCAA3FED869}" sibTransId="{3FA57EA1-9296-4C25-97C6-22197303DD7E}"/>
    <dgm:cxn modelId="{9FAE8C97-CDAF-49D6-8782-DE95BEC2999B}" type="presOf" srcId="{A7425170-DE09-4C88-B6A7-DA7A38436FD1}" destId="{355B86A5-98AE-44C7-BC73-1AB1C7C7C520}" srcOrd="0" destOrd="1" presId="urn:microsoft.com/office/officeart/2005/8/layout/process3"/>
    <dgm:cxn modelId="{6FB768B1-7DB4-4B12-9EE7-50DDE138B49B}" srcId="{D4FAD0DF-6DCE-46C0-B147-8F5FBA1795FC}" destId="{57E9C507-167F-4F33-9800-57F0C572CC0F}" srcOrd="0" destOrd="0" parTransId="{89224C1E-6F5B-4B64-9D1B-A28A37C6E049}" sibTransId="{FF144E20-99B0-42FA-842A-B51535A9CD53}"/>
    <dgm:cxn modelId="{D4F91FBE-D593-4569-B618-C4E81542774F}" srcId="{D4FAD0DF-6DCE-46C0-B147-8F5FBA1795FC}" destId="{A7425170-DE09-4C88-B6A7-DA7A38436FD1}" srcOrd="1" destOrd="0" parTransId="{241C9502-F8BD-42D6-9C0E-8FF6F83B5294}" sibTransId="{5FA4D6F1-3F0E-4D5D-81EB-B0CE12A3DDAC}"/>
    <dgm:cxn modelId="{7C18F905-81DB-4FEC-8FD3-62A26D9C6B32}" srcId="{12F4FBFE-DE5F-4A63-9C34-1048395A45A8}" destId="{D4FAD0DF-6DCE-46C0-B147-8F5FBA1795FC}" srcOrd="0" destOrd="0" parTransId="{6AD41F85-0924-42E3-A0F8-F9E32A1905C2}" sibTransId="{A2A85509-D5B8-45E8-BB2B-43E1D26EBA43}"/>
    <dgm:cxn modelId="{7AB5693E-DA79-4BF9-A1EC-8A7B4CAF98BA}" type="presOf" srcId="{A0F15807-9D30-4F38-BF29-3A5C9C70FF67}" destId="{E6E79B28-238B-46C8-B1EE-9EF25200B39A}" srcOrd="0" destOrd="0" presId="urn:microsoft.com/office/officeart/2005/8/layout/process3"/>
    <dgm:cxn modelId="{609CAC03-5194-4215-80D8-04309EC2AB03}" type="presOf" srcId="{12F4FBFE-DE5F-4A63-9C34-1048395A45A8}" destId="{9F4F93C1-CF5B-4861-9933-D472C7D09C2D}" srcOrd="0" destOrd="0" presId="urn:microsoft.com/office/officeart/2005/8/layout/process3"/>
    <dgm:cxn modelId="{8EA01798-5691-4C59-B01E-584A07E648AE}" srcId="{275F8F2A-11C2-40A7-BA84-246F6704C61B}" destId="{BC00AA92-B8A7-4E3F-BFDF-9FC1441A9C14}" srcOrd="0" destOrd="0" parTransId="{B0402B61-D906-4680-B52E-B8F20308FBBD}" sibTransId="{BA73CD46-BF56-4CB9-8135-6F49D703D1EF}"/>
    <dgm:cxn modelId="{130EDA52-0E65-4E9D-85B4-74DCAE571277}" type="presParOf" srcId="{9F4F93C1-CF5B-4861-9933-D472C7D09C2D}" destId="{CEE5D553-A223-4812-B88D-D157D44B6AD5}" srcOrd="0" destOrd="0" presId="urn:microsoft.com/office/officeart/2005/8/layout/process3"/>
    <dgm:cxn modelId="{95AC9153-7C7A-48AF-90E3-4197023AB30B}" type="presParOf" srcId="{CEE5D553-A223-4812-B88D-D157D44B6AD5}" destId="{1C839556-ADE1-4897-A3B9-67085EDB1019}" srcOrd="0" destOrd="0" presId="urn:microsoft.com/office/officeart/2005/8/layout/process3"/>
    <dgm:cxn modelId="{AEC258FE-FC24-4C21-B8CD-14DB29C5369F}" type="presParOf" srcId="{CEE5D553-A223-4812-B88D-D157D44B6AD5}" destId="{CE558A56-D7E1-4739-A751-4EC7A9A196F1}" srcOrd="1" destOrd="0" presId="urn:microsoft.com/office/officeart/2005/8/layout/process3"/>
    <dgm:cxn modelId="{54ADE52E-1173-4880-9B07-772C15EF97AD}" type="presParOf" srcId="{CEE5D553-A223-4812-B88D-D157D44B6AD5}" destId="{355B86A5-98AE-44C7-BC73-1AB1C7C7C520}" srcOrd="2" destOrd="0" presId="urn:microsoft.com/office/officeart/2005/8/layout/process3"/>
    <dgm:cxn modelId="{E40F0ED2-7C7C-46D8-BA3B-8B36BA8AB7E3}" type="presParOf" srcId="{9F4F93C1-CF5B-4861-9933-D472C7D09C2D}" destId="{4739FBCC-54E4-4850-A3A7-1A7481C7310B}" srcOrd="1" destOrd="0" presId="urn:microsoft.com/office/officeart/2005/8/layout/process3"/>
    <dgm:cxn modelId="{BEC94FAA-35A0-4FEC-834B-6A62111D46B2}" type="presParOf" srcId="{4739FBCC-54E4-4850-A3A7-1A7481C7310B}" destId="{04DEE7C9-85EF-4C71-86A2-E3F478D4A4D3}" srcOrd="0" destOrd="0" presId="urn:microsoft.com/office/officeart/2005/8/layout/process3"/>
    <dgm:cxn modelId="{4ED6AE49-6F1F-4FFE-9DAC-3555E248247E}" type="presParOf" srcId="{9F4F93C1-CF5B-4861-9933-D472C7D09C2D}" destId="{C4CA462F-FFB7-4A32-8AC2-A3727027BB97}" srcOrd="2" destOrd="0" presId="urn:microsoft.com/office/officeart/2005/8/layout/process3"/>
    <dgm:cxn modelId="{775BDD5F-B740-42B0-8C98-BEC88857A5E9}" type="presParOf" srcId="{C4CA462F-FFB7-4A32-8AC2-A3727027BB97}" destId="{352215DE-0824-4358-B58D-E5DE7148FF5A}" srcOrd="0" destOrd="0" presId="urn:microsoft.com/office/officeart/2005/8/layout/process3"/>
    <dgm:cxn modelId="{9BCD3FC0-9938-4128-918B-E333A9679F53}" type="presParOf" srcId="{C4CA462F-FFB7-4A32-8AC2-A3727027BB97}" destId="{5B88D213-432D-4D77-B93B-686D5B741369}" srcOrd="1" destOrd="0" presId="urn:microsoft.com/office/officeart/2005/8/layout/process3"/>
    <dgm:cxn modelId="{BF9329CF-EE46-42BA-ADDF-8579A5963DAB}" type="presParOf" srcId="{C4CA462F-FFB7-4A32-8AC2-A3727027BB97}" destId="{D6521CD1-299D-48BC-862D-46D602EC03FB}" srcOrd="2" destOrd="0" presId="urn:microsoft.com/office/officeart/2005/8/layout/process3"/>
    <dgm:cxn modelId="{73E335A2-2BA7-4015-B6D3-53B4F1E60040}" type="presParOf" srcId="{9F4F93C1-CF5B-4861-9933-D472C7D09C2D}" destId="{2C715B16-8E2F-4AD0-9D03-5A2AFA718FB8}" srcOrd="3" destOrd="0" presId="urn:microsoft.com/office/officeart/2005/8/layout/process3"/>
    <dgm:cxn modelId="{F4A2D15F-BD31-4052-9942-FD04BF2A4C4D}" type="presParOf" srcId="{2C715B16-8E2F-4AD0-9D03-5A2AFA718FB8}" destId="{67AFF55C-4C38-4600-A820-0D713E3528C9}" srcOrd="0" destOrd="0" presId="urn:microsoft.com/office/officeart/2005/8/layout/process3"/>
    <dgm:cxn modelId="{D06CBE10-D6CE-47BF-8DAA-CB6CA6DB5DBD}" type="presParOf" srcId="{9F4F93C1-CF5B-4861-9933-D472C7D09C2D}" destId="{41CB43C1-23F7-403C-B7F4-609D433F29F9}" srcOrd="4" destOrd="0" presId="urn:microsoft.com/office/officeart/2005/8/layout/process3"/>
    <dgm:cxn modelId="{66C439D1-E658-4A77-9213-A9B525D914A0}" type="presParOf" srcId="{41CB43C1-23F7-403C-B7F4-609D433F29F9}" destId="{A05898BB-BF6A-4C0C-92BB-D9E53584CDCC}" srcOrd="0" destOrd="0" presId="urn:microsoft.com/office/officeart/2005/8/layout/process3"/>
    <dgm:cxn modelId="{D952FF1C-AD17-4594-B736-08A4DE4E2109}" type="presParOf" srcId="{41CB43C1-23F7-403C-B7F4-609D433F29F9}" destId="{C1C07F50-F618-4655-A83E-CE92295A36A4}" srcOrd="1" destOrd="0" presId="urn:microsoft.com/office/officeart/2005/8/layout/process3"/>
    <dgm:cxn modelId="{780B2CF0-94C0-4D4E-AE04-29F0387DF82D}" type="presParOf" srcId="{41CB43C1-23F7-403C-B7F4-609D433F29F9}" destId="{E6E79B28-238B-46C8-B1EE-9EF25200B39A}"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3F6DDF-28E1-4991-818E-E993AC9C1D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t-EE"/>
        </a:p>
      </dgm:t>
    </dgm:pt>
    <dgm:pt modelId="{0CF13DA3-E8B4-4B9A-BB1E-1F41DEB18458}">
      <dgm:prSet phldrT="[Text]" custT="1"/>
      <dgm:spPr>
        <a:solidFill>
          <a:srgbClr val="0084D1"/>
        </a:solidFill>
      </dgm:spPr>
      <dgm:t>
        <a:bodyPr/>
        <a:lstStyle/>
        <a:p>
          <a:r>
            <a:rPr lang="et-EE" sz="2800" dirty="0" smtClean="0"/>
            <a:t>Võrdluses teiste Euroopa riikidega on Eesti on e-arvete kasutusulatuse poolest pigem mahajääjate seas, kusjuures mahajäämus on suurem avalikus sektoris.</a:t>
          </a:r>
          <a:endParaRPr lang="et-EE" sz="2800" dirty="0"/>
        </a:p>
      </dgm:t>
    </dgm:pt>
    <dgm:pt modelId="{18003DEA-FB50-42E7-BDB4-BE59A765148E}" type="parTrans" cxnId="{FFB8DEF0-D2C5-4B96-ACCC-3AC990552EF8}">
      <dgm:prSet/>
      <dgm:spPr/>
      <dgm:t>
        <a:bodyPr/>
        <a:lstStyle/>
        <a:p>
          <a:endParaRPr lang="et-EE"/>
        </a:p>
      </dgm:t>
    </dgm:pt>
    <dgm:pt modelId="{10D84DE2-7265-4454-9506-8AF08904C089}" type="sibTrans" cxnId="{FFB8DEF0-D2C5-4B96-ACCC-3AC990552EF8}">
      <dgm:prSet/>
      <dgm:spPr/>
      <dgm:t>
        <a:bodyPr/>
        <a:lstStyle/>
        <a:p>
          <a:endParaRPr lang="et-EE"/>
        </a:p>
      </dgm:t>
    </dgm:pt>
    <dgm:pt modelId="{D33F0296-CFE5-470A-A835-BEB8E05F0BD7}" type="pres">
      <dgm:prSet presAssocID="{633F6DDF-28E1-4991-818E-E993AC9C1D61}" presName="linear" presStyleCnt="0">
        <dgm:presLayoutVars>
          <dgm:animLvl val="lvl"/>
          <dgm:resizeHandles val="exact"/>
        </dgm:presLayoutVars>
      </dgm:prSet>
      <dgm:spPr/>
      <dgm:t>
        <a:bodyPr/>
        <a:lstStyle/>
        <a:p>
          <a:endParaRPr lang="et-EE"/>
        </a:p>
      </dgm:t>
    </dgm:pt>
    <dgm:pt modelId="{BB85BD31-18B0-4DC3-BC3E-337E588385F9}" type="pres">
      <dgm:prSet presAssocID="{0CF13DA3-E8B4-4B9A-BB1E-1F41DEB18458}" presName="parentText" presStyleLbl="node1" presStyleIdx="0" presStyleCnt="1" custLinFactNeighborY="-1646">
        <dgm:presLayoutVars>
          <dgm:chMax val="0"/>
          <dgm:bulletEnabled val="1"/>
        </dgm:presLayoutVars>
      </dgm:prSet>
      <dgm:spPr/>
      <dgm:t>
        <a:bodyPr/>
        <a:lstStyle/>
        <a:p>
          <a:endParaRPr lang="et-EE"/>
        </a:p>
      </dgm:t>
    </dgm:pt>
  </dgm:ptLst>
  <dgm:cxnLst>
    <dgm:cxn modelId="{FFB8DEF0-D2C5-4B96-ACCC-3AC990552EF8}" srcId="{633F6DDF-28E1-4991-818E-E993AC9C1D61}" destId="{0CF13DA3-E8B4-4B9A-BB1E-1F41DEB18458}" srcOrd="0" destOrd="0" parTransId="{18003DEA-FB50-42E7-BDB4-BE59A765148E}" sibTransId="{10D84DE2-7265-4454-9506-8AF08904C089}"/>
    <dgm:cxn modelId="{AA322852-C128-4958-AB96-B6F5909D9972}" type="presOf" srcId="{0CF13DA3-E8B4-4B9A-BB1E-1F41DEB18458}" destId="{BB85BD31-18B0-4DC3-BC3E-337E588385F9}" srcOrd="0" destOrd="0" presId="urn:microsoft.com/office/officeart/2005/8/layout/vList2"/>
    <dgm:cxn modelId="{8A45D26B-250D-4D35-A551-B7AD84C61816}" type="presOf" srcId="{633F6DDF-28E1-4991-818E-E993AC9C1D61}" destId="{D33F0296-CFE5-470A-A835-BEB8E05F0BD7}" srcOrd="0" destOrd="0" presId="urn:microsoft.com/office/officeart/2005/8/layout/vList2"/>
    <dgm:cxn modelId="{09F1A5EE-5710-4BAF-A268-57115AF612E5}" type="presParOf" srcId="{D33F0296-CFE5-470A-A835-BEB8E05F0BD7}" destId="{BB85BD31-18B0-4DC3-BC3E-337E588385F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3F6DDF-28E1-4991-818E-E993AC9C1D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t-EE"/>
        </a:p>
      </dgm:t>
    </dgm:pt>
    <dgm:pt modelId="{0CF13DA3-E8B4-4B9A-BB1E-1F41DEB18458}">
      <dgm:prSet phldrT="[Text]" custT="1"/>
      <dgm:spPr>
        <a:solidFill>
          <a:srgbClr val="0084D1"/>
        </a:solidFill>
      </dgm:spPr>
      <dgm:t>
        <a:bodyPr/>
        <a:lstStyle/>
        <a:p>
          <a:r>
            <a:rPr lang="et-EE" sz="2800" dirty="0" smtClean="0"/>
            <a:t>Avaliku sektori ostuarvetest on e-arveid 8 % ning müügiarvetest 3 %.</a:t>
          </a:r>
        </a:p>
        <a:p>
          <a:r>
            <a:rPr lang="et-EE" sz="2800" b="1" dirty="0" smtClean="0"/>
            <a:t>Erasektori müügiarvetest on e-arveid 19 %.</a:t>
          </a:r>
          <a:endParaRPr lang="et-EE" sz="2800" dirty="0"/>
        </a:p>
      </dgm:t>
    </dgm:pt>
    <dgm:pt modelId="{18003DEA-FB50-42E7-BDB4-BE59A765148E}" type="parTrans" cxnId="{FFB8DEF0-D2C5-4B96-ACCC-3AC990552EF8}">
      <dgm:prSet/>
      <dgm:spPr/>
      <dgm:t>
        <a:bodyPr/>
        <a:lstStyle/>
        <a:p>
          <a:endParaRPr lang="et-EE"/>
        </a:p>
      </dgm:t>
    </dgm:pt>
    <dgm:pt modelId="{10D84DE2-7265-4454-9506-8AF08904C089}" type="sibTrans" cxnId="{FFB8DEF0-D2C5-4B96-ACCC-3AC990552EF8}">
      <dgm:prSet/>
      <dgm:spPr/>
      <dgm:t>
        <a:bodyPr/>
        <a:lstStyle/>
        <a:p>
          <a:endParaRPr lang="et-EE"/>
        </a:p>
      </dgm:t>
    </dgm:pt>
    <dgm:pt modelId="{D33F0296-CFE5-470A-A835-BEB8E05F0BD7}" type="pres">
      <dgm:prSet presAssocID="{633F6DDF-28E1-4991-818E-E993AC9C1D61}" presName="linear" presStyleCnt="0">
        <dgm:presLayoutVars>
          <dgm:animLvl val="lvl"/>
          <dgm:resizeHandles val="exact"/>
        </dgm:presLayoutVars>
      </dgm:prSet>
      <dgm:spPr/>
      <dgm:t>
        <a:bodyPr/>
        <a:lstStyle/>
        <a:p>
          <a:endParaRPr lang="et-EE"/>
        </a:p>
      </dgm:t>
    </dgm:pt>
    <dgm:pt modelId="{BB85BD31-18B0-4DC3-BC3E-337E588385F9}" type="pres">
      <dgm:prSet presAssocID="{0CF13DA3-E8B4-4B9A-BB1E-1F41DEB18458}" presName="parentText" presStyleLbl="node1" presStyleIdx="0" presStyleCnt="1" custLinFactNeighborX="-885" custLinFactNeighborY="-25072">
        <dgm:presLayoutVars>
          <dgm:chMax val="0"/>
          <dgm:bulletEnabled val="1"/>
        </dgm:presLayoutVars>
      </dgm:prSet>
      <dgm:spPr/>
      <dgm:t>
        <a:bodyPr/>
        <a:lstStyle/>
        <a:p>
          <a:endParaRPr lang="et-EE"/>
        </a:p>
      </dgm:t>
    </dgm:pt>
  </dgm:ptLst>
  <dgm:cxnLst>
    <dgm:cxn modelId="{D4E06298-C2CA-41DB-B458-9EF2ECF30CA9}" type="presOf" srcId="{633F6DDF-28E1-4991-818E-E993AC9C1D61}" destId="{D33F0296-CFE5-470A-A835-BEB8E05F0BD7}" srcOrd="0" destOrd="0" presId="urn:microsoft.com/office/officeart/2005/8/layout/vList2"/>
    <dgm:cxn modelId="{FFB8DEF0-D2C5-4B96-ACCC-3AC990552EF8}" srcId="{633F6DDF-28E1-4991-818E-E993AC9C1D61}" destId="{0CF13DA3-E8B4-4B9A-BB1E-1F41DEB18458}" srcOrd="0" destOrd="0" parTransId="{18003DEA-FB50-42E7-BDB4-BE59A765148E}" sibTransId="{10D84DE2-7265-4454-9506-8AF08904C089}"/>
    <dgm:cxn modelId="{31218880-07AB-41D1-897F-54F2EC1E5DC0}" type="presOf" srcId="{0CF13DA3-E8B4-4B9A-BB1E-1F41DEB18458}" destId="{BB85BD31-18B0-4DC3-BC3E-337E588385F9}" srcOrd="0" destOrd="0" presId="urn:microsoft.com/office/officeart/2005/8/layout/vList2"/>
    <dgm:cxn modelId="{92B2E059-AA2F-422B-BF22-ADC20485BBCE}" type="presParOf" srcId="{D33F0296-CFE5-470A-A835-BEB8E05F0BD7}" destId="{BB85BD31-18B0-4DC3-BC3E-337E588385F9}"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3C1A2E-1957-4D94-AE6F-689C7C2E8E82}" type="doc">
      <dgm:prSet loTypeId="urn:microsoft.com/office/officeart/2005/8/layout/equation2" loCatId="process" qsTypeId="urn:microsoft.com/office/officeart/2005/8/quickstyle/simple1" qsCatId="simple" csTypeId="urn:microsoft.com/office/officeart/2005/8/colors/accent1_2" csCatId="accent1" phldr="1"/>
      <dgm:spPr/>
    </dgm:pt>
    <dgm:pt modelId="{BB647ADB-7910-4255-9ED2-29E5B06E10AF}">
      <dgm:prSet phldrT="[Text]" custT="1"/>
      <dgm:spPr>
        <a:solidFill>
          <a:srgbClr val="0084D1"/>
        </a:solidFill>
      </dgm:spPr>
      <dgm:t>
        <a:bodyPr/>
        <a:lstStyle/>
        <a:p>
          <a:r>
            <a:rPr lang="et-EE" sz="2800" dirty="0" smtClean="0">
              <a:latin typeface="EYInterstate Light"/>
              <a:ea typeface="Times New Roman"/>
              <a:cs typeface="Times New Roman"/>
            </a:rPr>
            <a:t>293 026 </a:t>
          </a:r>
          <a:r>
            <a:rPr lang="et-EE" sz="2800" dirty="0" smtClean="0">
              <a:latin typeface="Roboto Condensed"/>
              <a:ea typeface="Roboto Condensed"/>
              <a:cs typeface="Times New Roman"/>
            </a:rPr>
            <a:t>€</a:t>
          </a:r>
          <a:r>
            <a:rPr lang="et-EE" sz="2800" dirty="0" smtClean="0">
              <a:latin typeface="EYInterstate Light"/>
              <a:ea typeface="Times New Roman"/>
              <a:cs typeface="Times New Roman"/>
            </a:rPr>
            <a:t> </a:t>
          </a:r>
          <a:endParaRPr lang="et-EE" sz="2800" dirty="0">
            <a:latin typeface="EYInterstate Light"/>
            <a:ea typeface="Times New Roman"/>
            <a:cs typeface="Times New Roman"/>
          </a:endParaRPr>
        </a:p>
      </dgm:t>
    </dgm:pt>
    <dgm:pt modelId="{49C1AF9E-5C42-43B7-A1F6-2E63828AEF77}" type="parTrans" cxnId="{F9D5B5C3-3C87-4654-9F58-4FC3872F0130}">
      <dgm:prSet/>
      <dgm:spPr/>
      <dgm:t>
        <a:bodyPr/>
        <a:lstStyle/>
        <a:p>
          <a:endParaRPr lang="et-EE"/>
        </a:p>
      </dgm:t>
    </dgm:pt>
    <dgm:pt modelId="{F09C7B37-D5FD-4C42-BCD9-5D60A9A673B1}" type="sibTrans" cxnId="{F9D5B5C3-3C87-4654-9F58-4FC3872F0130}">
      <dgm:prSet/>
      <dgm:spPr/>
      <dgm:t>
        <a:bodyPr/>
        <a:lstStyle/>
        <a:p>
          <a:endParaRPr lang="et-EE"/>
        </a:p>
      </dgm:t>
    </dgm:pt>
    <dgm:pt modelId="{0BD0CE4D-873F-4AE3-833D-6FAEDE5B9EDE}">
      <dgm:prSet custT="1"/>
      <dgm:spPr>
        <a:solidFill>
          <a:srgbClr val="0084D1"/>
        </a:solidFill>
      </dgm:spPr>
      <dgm:t>
        <a:bodyPr/>
        <a:lstStyle/>
        <a:p>
          <a:r>
            <a:rPr lang="et-EE" sz="2800" dirty="0" smtClean="0"/>
            <a:t>244 872</a:t>
          </a:r>
          <a:endParaRPr lang="et-EE" sz="2800" dirty="0"/>
        </a:p>
      </dgm:t>
    </dgm:pt>
    <dgm:pt modelId="{6DF15307-AEDD-4E94-B292-21EE636C45E2}" type="parTrans" cxnId="{7B85EE2C-92A3-4030-8DC0-CC685FF5FFD3}">
      <dgm:prSet/>
      <dgm:spPr/>
      <dgm:t>
        <a:bodyPr/>
        <a:lstStyle/>
        <a:p>
          <a:endParaRPr lang="et-EE"/>
        </a:p>
      </dgm:t>
    </dgm:pt>
    <dgm:pt modelId="{8DDC5E6D-4521-46EE-A2AA-9C955EC99AFD}" type="sibTrans" cxnId="{7B85EE2C-92A3-4030-8DC0-CC685FF5FFD3}">
      <dgm:prSet/>
      <dgm:spPr>
        <a:solidFill>
          <a:srgbClr val="B5CBE7"/>
        </a:solidFill>
      </dgm:spPr>
      <dgm:t>
        <a:bodyPr/>
        <a:lstStyle/>
        <a:p>
          <a:endParaRPr lang="et-EE"/>
        </a:p>
      </dgm:t>
    </dgm:pt>
    <dgm:pt modelId="{5A11066A-EEBE-4D92-BD33-ECA1569EB460}">
      <dgm:prSet custT="1"/>
      <dgm:spPr>
        <a:solidFill>
          <a:srgbClr val="0084D1"/>
        </a:solidFill>
      </dgm:spPr>
      <dgm:t>
        <a:bodyPr/>
        <a:lstStyle/>
        <a:p>
          <a:r>
            <a:rPr lang="et-EE" sz="2800" dirty="0" smtClean="0">
              <a:latin typeface="EYInterstate Light"/>
              <a:ea typeface="Times New Roman"/>
              <a:cs typeface="Times New Roman"/>
            </a:rPr>
            <a:t>48 154</a:t>
          </a:r>
          <a:endParaRPr lang="et-EE" sz="2800" dirty="0">
            <a:latin typeface="EYInterstate Light"/>
            <a:ea typeface="Times New Roman"/>
            <a:cs typeface="Times New Roman"/>
          </a:endParaRPr>
        </a:p>
      </dgm:t>
    </dgm:pt>
    <dgm:pt modelId="{D6605432-01AC-411B-9179-2EF7A327DA53}" type="parTrans" cxnId="{9B085BA1-115A-4CED-8F7F-8AF0DD2AEEA6}">
      <dgm:prSet/>
      <dgm:spPr/>
      <dgm:t>
        <a:bodyPr/>
        <a:lstStyle/>
        <a:p>
          <a:endParaRPr lang="et-EE"/>
        </a:p>
      </dgm:t>
    </dgm:pt>
    <dgm:pt modelId="{76A48243-5EC9-45A3-8034-84659F1F55BC}" type="sibTrans" cxnId="{9B085BA1-115A-4CED-8F7F-8AF0DD2AEEA6}">
      <dgm:prSet/>
      <dgm:spPr/>
      <dgm:t>
        <a:bodyPr/>
        <a:lstStyle/>
        <a:p>
          <a:endParaRPr lang="et-EE"/>
        </a:p>
      </dgm:t>
    </dgm:pt>
    <dgm:pt modelId="{61DFDFFD-1AEA-4C0E-B2FC-D362C26CDDE3}" type="pres">
      <dgm:prSet presAssocID="{B33C1A2E-1957-4D94-AE6F-689C7C2E8E82}" presName="Name0" presStyleCnt="0">
        <dgm:presLayoutVars>
          <dgm:dir/>
          <dgm:resizeHandles val="exact"/>
        </dgm:presLayoutVars>
      </dgm:prSet>
      <dgm:spPr/>
    </dgm:pt>
    <dgm:pt modelId="{AA60264D-8565-43B8-ABDE-2D4F9A1170B2}" type="pres">
      <dgm:prSet presAssocID="{B33C1A2E-1957-4D94-AE6F-689C7C2E8E82}" presName="vNodes" presStyleCnt="0"/>
      <dgm:spPr/>
    </dgm:pt>
    <dgm:pt modelId="{FF0C9B1E-436B-427C-BECC-E13770DD3E54}" type="pres">
      <dgm:prSet presAssocID="{0BD0CE4D-873F-4AE3-833D-6FAEDE5B9EDE}" presName="node" presStyleLbl="node1" presStyleIdx="0" presStyleCnt="3" custScaleX="157812" custScaleY="64131">
        <dgm:presLayoutVars>
          <dgm:bulletEnabled val="1"/>
        </dgm:presLayoutVars>
      </dgm:prSet>
      <dgm:spPr/>
      <dgm:t>
        <a:bodyPr/>
        <a:lstStyle/>
        <a:p>
          <a:endParaRPr lang="et-EE"/>
        </a:p>
      </dgm:t>
    </dgm:pt>
    <dgm:pt modelId="{B96D0EF4-3F8C-44C6-A498-30EB8D286CC2}" type="pres">
      <dgm:prSet presAssocID="{8DDC5E6D-4521-46EE-A2AA-9C955EC99AFD}" presName="spacerT" presStyleCnt="0"/>
      <dgm:spPr/>
    </dgm:pt>
    <dgm:pt modelId="{62508B56-4EDD-4D1B-AE40-105FE774A34C}" type="pres">
      <dgm:prSet presAssocID="{8DDC5E6D-4521-46EE-A2AA-9C955EC99AFD}" presName="sibTrans" presStyleLbl="sibTrans2D1" presStyleIdx="0" presStyleCnt="2"/>
      <dgm:spPr/>
      <dgm:t>
        <a:bodyPr/>
        <a:lstStyle/>
        <a:p>
          <a:endParaRPr lang="en-US"/>
        </a:p>
      </dgm:t>
    </dgm:pt>
    <dgm:pt modelId="{8D473C4F-3A34-4DF7-868D-8516111ACD7E}" type="pres">
      <dgm:prSet presAssocID="{8DDC5E6D-4521-46EE-A2AA-9C955EC99AFD}" presName="spacerB" presStyleCnt="0"/>
      <dgm:spPr/>
    </dgm:pt>
    <dgm:pt modelId="{7788C8C2-68AE-4C9D-ADAE-0D41F2F72F2B}" type="pres">
      <dgm:prSet presAssocID="{5A11066A-EEBE-4D92-BD33-ECA1569EB460}" presName="node" presStyleLbl="node1" presStyleIdx="1" presStyleCnt="3" custScaleX="148810" custScaleY="65504">
        <dgm:presLayoutVars>
          <dgm:bulletEnabled val="1"/>
        </dgm:presLayoutVars>
      </dgm:prSet>
      <dgm:spPr/>
      <dgm:t>
        <a:bodyPr/>
        <a:lstStyle/>
        <a:p>
          <a:endParaRPr lang="en-US"/>
        </a:p>
      </dgm:t>
    </dgm:pt>
    <dgm:pt modelId="{96283298-486A-4784-A91D-2C4928AD2388}" type="pres">
      <dgm:prSet presAssocID="{B33C1A2E-1957-4D94-AE6F-689C7C2E8E82}" presName="sibTransLast" presStyleLbl="sibTrans2D1" presStyleIdx="1" presStyleCnt="2" custScaleX="185989" custScaleY="267838"/>
      <dgm:spPr/>
      <dgm:t>
        <a:bodyPr/>
        <a:lstStyle/>
        <a:p>
          <a:endParaRPr lang="et-EE"/>
        </a:p>
      </dgm:t>
    </dgm:pt>
    <dgm:pt modelId="{A4E8E5DC-ADCE-4536-9890-673E01864B16}" type="pres">
      <dgm:prSet presAssocID="{B33C1A2E-1957-4D94-AE6F-689C7C2E8E82}" presName="connectorText" presStyleLbl="sibTrans2D1" presStyleIdx="1" presStyleCnt="2"/>
      <dgm:spPr/>
      <dgm:t>
        <a:bodyPr/>
        <a:lstStyle/>
        <a:p>
          <a:endParaRPr lang="et-EE"/>
        </a:p>
      </dgm:t>
    </dgm:pt>
    <dgm:pt modelId="{BB2AEFD3-D2F1-4106-B7B3-7F88077FDD41}" type="pres">
      <dgm:prSet presAssocID="{B33C1A2E-1957-4D94-AE6F-689C7C2E8E82}" presName="lastNode" presStyleLbl="node1" presStyleIdx="2" presStyleCnt="3" custScaleX="114629" custScaleY="43147" custLinFactNeighborX="49224" custLinFactNeighborY="-414">
        <dgm:presLayoutVars>
          <dgm:bulletEnabled val="1"/>
        </dgm:presLayoutVars>
      </dgm:prSet>
      <dgm:spPr/>
      <dgm:t>
        <a:bodyPr/>
        <a:lstStyle/>
        <a:p>
          <a:endParaRPr lang="et-EE"/>
        </a:p>
      </dgm:t>
    </dgm:pt>
  </dgm:ptLst>
  <dgm:cxnLst>
    <dgm:cxn modelId="{055C2382-7DCD-4103-9909-E85B2AF8F71F}" type="presOf" srcId="{5A11066A-EEBE-4D92-BD33-ECA1569EB460}" destId="{7788C8C2-68AE-4C9D-ADAE-0D41F2F72F2B}" srcOrd="0" destOrd="0" presId="urn:microsoft.com/office/officeart/2005/8/layout/equation2"/>
    <dgm:cxn modelId="{FF4D3B31-FFCE-4D94-9B6F-42A0E16495EC}" type="presOf" srcId="{76A48243-5EC9-45A3-8034-84659F1F55BC}" destId="{96283298-486A-4784-A91D-2C4928AD2388}" srcOrd="0" destOrd="0" presId="urn:microsoft.com/office/officeart/2005/8/layout/equation2"/>
    <dgm:cxn modelId="{9ACF09DD-718A-483B-9D55-57B9C0F5B85C}" type="presOf" srcId="{B33C1A2E-1957-4D94-AE6F-689C7C2E8E82}" destId="{61DFDFFD-1AEA-4C0E-B2FC-D362C26CDDE3}" srcOrd="0" destOrd="0" presId="urn:microsoft.com/office/officeart/2005/8/layout/equation2"/>
    <dgm:cxn modelId="{14CA2AE3-5578-4A18-9EA0-8654163D0926}" type="presOf" srcId="{76A48243-5EC9-45A3-8034-84659F1F55BC}" destId="{A4E8E5DC-ADCE-4536-9890-673E01864B16}" srcOrd="1" destOrd="0" presId="urn:microsoft.com/office/officeart/2005/8/layout/equation2"/>
    <dgm:cxn modelId="{9B085BA1-115A-4CED-8F7F-8AF0DD2AEEA6}" srcId="{B33C1A2E-1957-4D94-AE6F-689C7C2E8E82}" destId="{5A11066A-EEBE-4D92-BD33-ECA1569EB460}" srcOrd="1" destOrd="0" parTransId="{D6605432-01AC-411B-9179-2EF7A327DA53}" sibTransId="{76A48243-5EC9-45A3-8034-84659F1F55BC}"/>
    <dgm:cxn modelId="{7B85EE2C-92A3-4030-8DC0-CC685FF5FFD3}" srcId="{B33C1A2E-1957-4D94-AE6F-689C7C2E8E82}" destId="{0BD0CE4D-873F-4AE3-833D-6FAEDE5B9EDE}" srcOrd="0" destOrd="0" parTransId="{6DF15307-AEDD-4E94-B292-21EE636C45E2}" sibTransId="{8DDC5E6D-4521-46EE-A2AA-9C955EC99AFD}"/>
    <dgm:cxn modelId="{F9D5B5C3-3C87-4654-9F58-4FC3872F0130}" srcId="{B33C1A2E-1957-4D94-AE6F-689C7C2E8E82}" destId="{BB647ADB-7910-4255-9ED2-29E5B06E10AF}" srcOrd="2" destOrd="0" parTransId="{49C1AF9E-5C42-43B7-A1F6-2E63828AEF77}" sibTransId="{F09C7B37-D5FD-4C42-BCD9-5D60A9A673B1}"/>
    <dgm:cxn modelId="{B969C03C-5B91-4A4C-BDBF-0FCF541A58BA}" type="presOf" srcId="{BB647ADB-7910-4255-9ED2-29E5B06E10AF}" destId="{BB2AEFD3-D2F1-4106-B7B3-7F88077FDD41}" srcOrd="0" destOrd="0" presId="urn:microsoft.com/office/officeart/2005/8/layout/equation2"/>
    <dgm:cxn modelId="{6ED53CB7-8305-4394-BF8B-3A945FB9FAE7}" type="presOf" srcId="{8DDC5E6D-4521-46EE-A2AA-9C955EC99AFD}" destId="{62508B56-4EDD-4D1B-AE40-105FE774A34C}" srcOrd="0" destOrd="0" presId="urn:microsoft.com/office/officeart/2005/8/layout/equation2"/>
    <dgm:cxn modelId="{21947068-5A74-42D0-9B41-D7012D5851C2}" type="presOf" srcId="{0BD0CE4D-873F-4AE3-833D-6FAEDE5B9EDE}" destId="{FF0C9B1E-436B-427C-BECC-E13770DD3E54}" srcOrd="0" destOrd="0" presId="urn:microsoft.com/office/officeart/2005/8/layout/equation2"/>
    <dgm:cxn modelId="{BFAA48A6-1684-4350-BF77-A718478E61BA}" type="presParOf" srcId="{61DFDFFD-1AEA-4C0E-B2FC-D362C26CDDE3}" destId="{AA60264D-8565-43B8-ABDE-2D4F9A1170B2}" srcOrd="0" destOrd="0" presId="urn:microsoft.com/office/officeart/2005/8/layout/equation2"/>
    <dgm:cxn modelId="{583ED1D3-53FD-4B5D-8DF2-9555C48EDFBA}" type="presParOf" srcId="{AA60264D-8565-43B8-ABDE-2D4F9A1170B2}" destId="{FF0C9B1E-436B-427C-BECC-E13770DD3E54}" srcOrd="0" destOrd="0" presId="urn:microsoft.com/office/officeart/2005/8/layout/equation2"/>
    <dgm:cxn modelId="{6AD0D7BD-06ED-4CB7-BCEA-2C1BA121CAB9}" type="presParOf" srcId="{AA60264D-8565-43B8-ABDE-2D4F9A1170B2}" destId="{B96D0EF4-3F8C-44C6-A498-30EB8D286CC2}" srcOrd="1" destOrd="0" presId="urn:microsoft.com/office/officeart/2005/8/layout/equation2"/>
    <dgm:cxn modelId="{5085F5E6-8380-4236-B14F-52CAE5462613}" type="presParOf" srcId="{AA60264D-8565-43B8-ABDE-2D4F9A1170B2}" destId="{62508B56-4EDD-4D1B-AE40-105FE774A34C}" srcOrd="2" destOrd="0" presId="urn:microsoft.com/office/officeart/2005/8/layout/equation2"/>
    <dgm:cxn modelId="{9FEF5547-AE5F-4870-9B37-1FABA84B3A0D}" type="presParOf" srcId="{AA60264D-8565-43B8-ABDE-2D4F9A1170B2}" destId="{8D473C4F-3A34-4DF7-868D-8516111ACD7E}" srcOrd="3" destOrd="0" presId="urn:microsoft.com/office/officeart/2005/8/layout/equation2"/>
    <dgm:cxn modelId="{1B718AD6-56A3-4C5C-9F3F-0C90F1B463BE}" type="presParOf" srcId="{AA60264D-8565-43B8-ABDE-2D4F9A1170B2}" destId="{7788C8C2-68AE-4C9D-ADAE-0D41F2F72F2B}" srcOrd="4" destOrd="0" presId="urn:microsoft.com/office/officeart/2005/8/layout/equation2"/>
    <dgm:cxn modelId="{6F6C72CA-B8F5-440E-A832-DB0733D66EAF}" type="presParOf" srcId="{61DFDFFD-1AEA-4C0E-B2FC-D362C26CDDE3}" destId="{96283298-486A-4784-A91D-2C4928AD2388}" srcOrd="1" destOrd="0" presId="urn:microsoft.com/office/officeart/2005/8/layout/equation2"/>
    <dgm:cxn modelId="{4707B024-2896-4CA9-816D-3072017C203F}" type="presParOf" srcId="{96283298-486A-4784-A91D-2C4928AD2388}" destId="{A4E8E5DC-ADCE-4536-9890-673E01864B16}" srcOrd="0" destOrd="0" presId="urn:microsoft.com/office/officeart/2005/8/layout/equation2"/>
    <dgm:cxn modelId="{CA129F07-3A51-46B4-A625-096873E7F0A1}" type="presParOf" srcId="{61DFDFFD-1AEA-4C0E-B2FC-D362C26CDDE3}" destId="{BB2AEFD3-D2F1-4106-B7B3-7F88077FDD41}"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E93DA1-EE9A-447D-AF1A-1B8C103C2AE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t-EE"/>
        </a:p>
      </dgm:t>
    </dgm:pt>
    <dgm:pt modelId="{8FD9EBC6-489E-457E-9316-19A79D73E33B}">
      <dgm:prSet/>
      <dgm:spPr>
        <a:solidFill>
          <a:srgbClr val="0084D1"/>
        </a:solidFill>
      </dgm:spPr>
      <dgm:t>
        <a:bodyPr/>
        <a:lstStyle/>
        <a:p>
          <a:r>
            <a:rPr lang="et-EE" dirty="0" smtClean="0"/>
            <a:t>kliendi eelistuse haldamine</a:t>
          </a:r>
          <a:endParaRPr lang="et-EE" dirty="0"/>
        </a:p>
      </dgm:t>
    </dgm:pt>
    <dgm:pt modelId="{EC9D5880-5DA7-4CA8-BFBF-136D49038943}" type="parTrans" cxnId="{45777A75-AEEC-4074-9774-42E39A6D2421}">
      <dgm:prSet/>
      <dgm:spPr/>
      <dgm:t>
        <a:bodyPr/>
        <a:lstStyle/>
        <a:p>
          <a:endParaRPr lang="et-EE"/>
        </a:p>
      </dgm:t>
    </dgm:pt>
    <dgm:pt modelId="{F3A2C04A-E295-47ED-864B-F376DA9A9373}" type="sibTrans" cxnId="{45777A75-AEEC-4074-9774-42E39A6D2421}">
      <dgm:prSet/>
      <dgm:spPr/>
      <dgm:t>
        <a:bodyPr/>
        <a:lstStyle/>
        <a:p>
          <a:endParaRPr lang="et-EE"/>
        </a:p>
      </dgm:t>
    </dgm:pt>
    <dgm:pt modelId="{A114DD6B-E152-4778-8DA3-AB4E4D84D71E}">
      <dgm:prSet/>
      <dgm:spPr>
        <a:solidFill>
          <a:srgbClr val="0084D1"/>
        </a:solidFill>
      </dgm:spPr>
      <dgm:t>
        <a:bodyPr/>
        <a:lstStyle/>
        <a:p>
          <a:r>
            <a:rPr lang="et-EE" dirty="0" smtClean="0"/>
            <a:t>standardse e-arve loomine</a:t>
          </a:r>
          <a:endParaRPr lang="et-EE" dirty="0"/>
        </a:p>
      </dgm:t>
    </dgm:pt>
    <dgm:pt modelId="{50CD80D8-3A79-41ED-8CD3-7D443C61DA26}" type="parTrans" cxnId="{9708979C-6CAE-4CCE-9BFA-DE82B849214E}">
      <dgm:prSet/>
      <dgm:spPr/>
      <dgm:t>
        <a:bodyPr/>
        <a:lstStyle/>
        <a:p>
          <a:endParaRPr lang="et-EE"/>
        </a:p>
      </dgm:t>
    </dgm:pt>
    <dgm:pt modelId="{AFEFC5D5-0055-44E2-9EDC-1A00185F10D7}" type="sibTrans" cxnId="{9708979C-6CAE-4CCE-9BFA-DE82B849214E}">
      <dgm:prSet/>
      <dgm:spPr/>
      <dgm:t>
        <a:bodyPr/>
        <a:lstStyle/>
        <a:p>
          <a:endParaRPr lang="et-EE"/>
        </a:p>
      </dgm:t>
    </dgm:pt>
    <dgm:pt modelId="{A365D939-B73D-45C3-A451-99DB6E054977}">
      <dgm:prSet/>
      <dgm:spPr>
        <a:solidFill>
          <a:srgbClr val="0084D1"/>
        </a:solidFill>
      </dgm:spPr>
      <dgm:t>
        <a:bodyPr/>
        <a:lstStyle/>
        <a:p>
          <a:r>
            <a:rPr lang="et-EE" dirty="0" smtClean="0"/>
            <a:t>e-arve edastamine</a:t>
          </a:r>
          <a:endParaRPr lang="et-EE" dirty="0"/>
        </a:p>
      </dgm:t>
    </dgm:pt>
    <dgm:pt modelId="{4252E73B-856F-4ADF-BF6D-8A153A458910}" type="parTrans" cxnId="{014BC015-B07F-4740-9E07-DE90AA5AF29B}">
      <dgm:prSet/>
      <dgm:spPr/>
      <dgm:t>
        <a:bodyPr/>
        <a:lstStyle/>
        <a:p>
          <a:endParaRPr lang="et-EE"/>
        </a:p>
      </dgm:t>
    </dgm:pt>
    <dgm:pt modelId="{4A3AC529-0177-4B04-A083-965A64663A7A}" type="sibTrans" cxnId="{014BC015-B07F-4740-9E07-DE90AA5AF29B}">
      <dgm:prSet/>
      <dgm:spPr/>
      <dgm:t>
        <a:bodyPr/>
        <a:lstStyle/>
        <a:p>
          <a:endParaRPr lang="et-EE"/>
        </a:p>
      </dgm:t>
    </dgm:pt>
    <dgm:pt modelId="{0514551E-5AA1-4AD9-87F4-DD893F10DFE7}" type="pres">
      <dgm:prSet presAssocID="{00E93DA1-EE9A-447D-AF1A-1B8C103C2AE2}" presName="Name0" presStyleCnt="0">
        <dgm:presLayoutVars>
          <dgm:chMax val="7"/>
          <dgm:chPref val="7"/>
          <dgm:dir/>
        </dgm:presLayoutVars>
      </dgm:prSet>
      <dgm:spPr/>
      <dgm:t>
        <a:bodyPr/>
        <a:lstStyle/>
        <a:p>
          <a:endParaRPr lang="et-EE"/>
        </a:p>
      </dgm:t>
    </dgm:pt>
    <dgm:pt modelId="{462E120E-AC8D-4C8A-B1C9-8F2AE3F5F60A}" type="pres">
      <dgm:prSet presAssocID="{00E93DA1-EE9A-447D-AF1A-1B8C103C2AE2}" presName="Name1" presStyleCnt="0"/>
      <dgm:spPr/>
    </dgm:pt>
    <dgm:pt modelId="{157E1570-9A15-4EE9-97BA-C48C4A3941A3}" type="pres">
      <dgm:prSet presAssocID="{00E93DA1-EE9A-447D-AF1A-1B8C103C2AE2}" presName="cycle" presStyleCnt="0"/>
      <dgm:spPr/>
    </dgm:pt>
    <dgm:pt modelId="{1F92DF81-C80D-43D3-87BE-EE1C2D849E6A}" type="pres">
      <dgm:prSet presAssocID="{00E93DA1-EE9A-447D-AF1A-1B8C103C2AE2}" presName="srcNode" presStyleLbl="node1" presStyleIdx="0" presStyleCnt="3"/>
      <dgm:spPr/>
    </dgm:pt>
    <dgm:pt modelId="{70BF8262-9332-4E22-91BB-53E98226D697}" type="pres">
      <dgm:prSet presAssocID="{00E93DA1-EE9A-447D-AF1A-1B8C103C2AE2}" presName="conn" presStyleLbl="parChTrans1D2" presStyleIdx="0" presStyleCnt="1"/>
      <dgm:spPr/>
      <dgm:t>
        <a:bodyPr/>
        <a:lstStyle/>
        <a:p>
          <a:endParaRPr lang="et-EE"/>
        </a:p>
      </dgm:t>
    </dgm:pt>
    <dgm:pt modelId="{3EDF0B17-4D7D-4A78-AA44-99786741AE66}" type="pres">
      <dgm:prSet presAssocID="{00E93DA1-EE9A-447D-AF1A-1B8C103C2AE2}" presName="extraNode" presStyleLbl="node1" presStyleIdx="0" presStyleCnt="3"/>
      <dgm:spPr/>
    </dgm:pt>
    <dgm:pt modelId="{FBB2651F-0FAC-43E0-A1FF-4A0187871657}" type="pres">
      <dgm:prSet presAssocID="{00E93DA1-EE9A-447D-AF1A-1B8C103C2AE2}" presName="dstNode" presStyleLbl="node1" presStyleIdx="0" presStyleCnt="3"/>
      <dgm:spPr/>
    </dgm:pt>
    <dgm:pt modelId="{DB9E4905-91FC-4254-9AB1-6299CD09727B}" type="pres">
      <dgm:prSet presAssocID="{8FD9EBC6-489E-457E-9316-19A79D73E33B}" presName="text_1" presStyleLbl="node1" presStyleIdx="0" presStyleCnt="3">
        <dgm:presLayoutVars>
          <dgm:bulletEnabled val="1"/>
        </dgm:presLayoutVars>
      </dgm:prSet>
      <dgm:spPr/>
      <dgm:t>
        <a:bodyPr/>
        <a:lstStyle/>
        <a:p>
          <a:endParaRPr lang="et-EE"/>
        </a:p>
      </dgm:t>
    </dgm:pt>
    <dgm:pt modelId="{5EB8A816-F5E3-4F13-B783-F78BC7BDC962}" type="pres">
      <dgm:prSet presAssocID="{8FD9EBC6-489E-457E-9316-19A79D73E33B}" presName="accent_1" presStyleCnt="0"/>
      <dgm:spPr/>
    </dgm:pt>
    <dgm:pt modelId="{8227CA18-E1DA-4EE1-839E-FDBADFD26D97}" type="pres">
      <dgm:prSet presAssocID="{8FD9EBC6-489E-457E-9316-19A79D73E33B}" presName="accentRepeatNode" presStyleLbl="solidFgAcc1" presStyleIdx="0" presStyleCnt="3"/>
      <dgm:spPr/>
    </dgm:pt>
    <dgm:pt modelId="{E580BF80-009C-4E3A-9ADF-25DE808E5304}" type="pres">
      <dgm:prSet presAssocID="{A114DD6B-E152-4778-8DA3-AB4E4D84D71E}" presName="text_2" presStyleLbl="node1" presStyleIdx="1" presStyleCnt="3">
        <dgm:presLayoutVars>
          <dgm:bulletEnabled val="1"/>
        </dgm:presLayoutVars>
      </dgm:prSet>
      <dgm:spPr/>
      <dgm:t>
        <a:bodyPr/>
        <a:lstStyle/>
        <a:p>
          <a:endParaRPr lang="et-EE"/>
        </a:p>
      </dgm:t>
    </dgm:pt>
    <dgm:pt modelId="{1A7B2ABB-3887-4E56-BA78-73F3DCA17189}" type="pres">
      <dgm:prSet presAssocID="{A114DD6B-E152-4778-8DA3-AB4E4D84D71E}" presName="accent_2" presStyleCnt="0"/>
      <dgm:spPr/>
    </dgm:pt>
    <dgm:pt modelId="{95D22054-EF59-44E2-BD49-A9CDA2CD4639}" type="pres">
      <dgm:prSet presAssocID="{A114DD6B-E152-4778-8DA3-AB4E4D84D71E}" presName="accentRepeatNode" presStyleLbl="solidFgAcc1" presStyleIdx="1" presStyleCnt="3"/>
      <dgm:spPr/>
    </dgm:pt>
    <dgm:pt modelId="{498DE750-5DA4-4795-B021-D337FEA130B1}" type="pres">
      <dgm:prSet presAssocID="{A365D939-B73D-45C3-A451-99DB6E054977}" presName="text_3" presStyleLbl="node1" presStyleIdx="2" presStyleCnt="3">
        <dgm:presLayoutVars>
          <dgm:bulletEnabled val="1"/>
        </dgm:presLayoutVars>
      </dgm:prSet>
      <dgm:spPr/>
      <dgm:t>
        <a:bodyPr/>
        <a:lstStyle/>
        <a:p>
          <a:endParaRPr lang="et-EE"/>
        </a:p>
      </dgm:t>
    </dgm:pt>
    <dgm:pt modelId="{7315D9D6-15E4-4838-BA06-C6B193E3272B}" type="pres">
      <dgm:prSet presAssocID="{A365D939-B73D-45C3-A451-99DB6E054977}" presName="accent_3" presStyleCnt="0"/>
      <dgm:spPr/>
    </dgm:pt>
    <dgm:pt modelId="{A100DCFC-3ADF-4156-9C44-18F43709253C}" type="pres">
      <dgm:prSet presAssocID="{A365D939-B73D-45C3-A451-99DB6E054977}" presName="accentRepeatNode" presStyleLbl="solidFgAcc1" presStyleIdx="2" presStyleCnt="3"/>
      <dgm:spPr/>
    </dgm:pt>
  </dgm:ptLst>
  <dgm:cxnLst>
    <dgm:cxn modelId="{4F8D5270-765E-4862-B8FC-813982AE97B6}" type="presOf" srcId="{F3A2C04A-E295-47ED-864B-F376DA9A9373}" destId="{70BF8262-9332-4E22-91BB-53E98226D697}" srcOrd="0" destOrd="0" presId="urn:microsoft.com/office/officeart/2008/layout/VerticalCurvedList"/>
    <dgm:cxn modelId="{9708979C-6CAE-4CCE-9BFA-DE82B849214E}" srcId="{00E93DA1-EE9A-447D-AF1A-1B8C103C2AE2}" destId="{A114DD6B-E152-4778-8DA3-AB4E4D84D71E}" srcOrd="1" destOrd="0" parTransId="{50CD80D8-3A79-41ED-8CD3-7D443C61DA26}" sibTransId="{AFEFC5D5-0055-44E2-9EDC-1A00185F10D7}"/>
    <dgm:cxn modelId="{45777A75-AEEC-4074-9774-42E39A6D2421}" srcId="{00E93DA1-EE9A-447D-AF1A-1B8C103C2AE2}" destId="{8FD9EBC6-489E-457E-9316-19A79D73E33B}" srcOrd="0" destOrd="0" parTransId="{EC9D5880-5DA7-4CA8-BFBF-136D49038943}" sibTransId="{F3A2C04A-E295-47ED-864B-F376DA9A9373}"/>
    <dgm:cxn modelId="{014BC015-B07F-4740-9E07-DE90AA5AF29B}" srcId="{00E93DA1-EE9A-447D-AF1A-1B8C103C2AE2}" destId="{A365D939-B73D-45C3-A451-99DB6E054977}" srcOrd="2" destOrd="0" parTransId="{4252E73B-856F-4ADF-BF6D-8A153A458910}" sibTransId="{4A3AC529-0177-4B04-A083-965A64663A7A}"/>
    <dgm:cxn modelId="{64079388-2B5A-4E1D-9E60-DF3F09316F08}" type="presOf" srcId="{A114DD6B-E152-4778-8DA3-AB4E4D84D71E}" destId="{E580BF80-009C-4E3A-9ADF-25DE808E5304}" srcOrd="0" destOrd="0" presId="urn:microsoft.com/office/officeart/2008/layout/VerticalCurvedList"/>
    <dgm:cxn modelId="{E1942C9E-2D48-4206-B5DB-1E8D0C07EFFA}" type="presOf" srcId="{A365D939-B73D-45C3-A451-99DB6E054977}" destId="{498DE750-5DA4-4795-B021-D337FEA130B1}" srcOrd="0" destOrd="0" presId="urn:microsoft.com/office/officeart/2008/layout/VerticalCurvedList"/>
    <dgm:cxn modelId="{F51A44A7-976D-4D5D-952A-907A32D2CA6F}" type="presOf" srcId="{00E93DA1-EE9A-447D-AF1A-1B8C103C2AE2}" destId="{0514551E-5AA1-4AD9-87F4-DD893F10DFE7}" srcOrd="0" destOrd="0" presId="urn:microsoft.com/office/officeart/2008/layout/VerticalCurvedList"/>
    <dgm:cxn modelId="{0366ED78-C765-4606-B4B7-C797055C67B1}" type="presOf" srcId="{8FD9EBC6-489E-457E-9316-19A79D73E33B}" destId="{DB9E4905-91FC-4254-9AB1-6299CD09727B}" srcOrd="0" destOrd="0" presId="urn:microsoft.com/office/officeart/2008/layout/VerticalCurvedList"/>
    <dgm:cxn modelId="{4FF28E70-73FF-4E0F-8B7C-55E20156726C}" type="presParOf" srcId="{0514551E-5AA1-4AD9-87F4-DD893F10DFE7}" destId="{462E120E-AC8D-4C8A-B1C9-8F2AE3F5F60A}" srcOrd="0" destOrd="0" presId="urn:microsoft.com/office/officeart/2008/layout/VerticalCurvedList"/>
    <dgm:cxn modelId="{F9F146F4-1857-4DC8-B873-0569D401DAA9}" type="presParOf" srcId="{462E120E-AC8D-4C8A-B1C9-8F2AE3F5F60A}" destId="{157E1570-9A15-4EE9-97BA-C48C4A3941A3}" srcOrd="0" destOrd="0" presId="urn:microsoft.com/office/officeart/2008/layout/VerticalCurvedList"/>
    <dgm:cxn modelId="{3AE1186B-9146-4A8D-8F66-1FD1865C2852}" type="presParOf" srcId="{157E1570-9A15-4EE9-97BA-C48C4A3941A3}" destId="{1F92DF81-C80D-43D3-87BE-EE1C2D849E6A}" srcOrd="0" destOrd="0" presId="urn:microsoft.com/office/officeart/2008/layout/VerticalCurvedList"/>
    <dgm:cxn modelId="{A88F212A-F287-4ED4-9B8A-F61776FF9A5D}" type="presParOf" srcId="{157E1570-9A15-4EE9-97BA-C48C4A3941A3}" destId="{70BF8262-9332-4E22-91BB-53E98226D697}" srcOrd="1" destOrd="0" presId="urn:microsoft.com/office/officeart/2008/layout/VerticalCurvedList"/>
    <dgm:cxn modelId="{E3A35E02-DECB-41C8-87C9-FE0178028041}" type="presParOf" srcId="{157E1570-9A15-4EE9-97BA-C48C4A3941A3}" destId="{3EDF0B17-4D7D-4A78-AA44-99786741AE66}" srcOrd="2" destOrd="0" presId="urn:microsoft.com/office/officeart/2008/layout/VerticalCurvedList"/>
    <dgm:cxn modelId="{750987F7-13CD-4229-8663-FA93D287DE54}" type="presParOf" srcId="{157E1570-9A15-4EE9-97BA-C48C4A3941A3}" destId="{FBB2651F-0FAC-43E0-A1FF-4A0187871657}" srcOrd="3" destOrd="0" presId="urn:microsoft.com/office/officeart/2008/layout/VerticalCurvedList"/>
    <dgm:cxn modelId="{1FB4B322-5FC6-4D4D-9E2E-F7A05ADE4865}" type="presParOf" srcId="{462E120E-AC8D-4C8A-B1C9-8F2AE3F5F60A}" destId="{DB9E4905-91FC-4254-9AB1-6299CD09727B}" srcOrd="1" destOrd="0" presId="urn:microsoft.com/office/officeart/2008/layout/VerticalCurvedList"/>
    <dgm:cxn modelId="{EA93B1E3-E169-473E-A35D-0F6E93EDDF9C}" type="presParOf" srcId="{462E120E-AC8D-4C8A-B1C9-8F2AE3F5F60A}" destId="{5EB8A816-F5E3-4F13-B783-F78BC7BDC962}" srcOrd="2" destOrd="0" presId="urn:microsoft.com/office/officeart/2008/layout/VerticalCurvedList"/>
    <dgm:cxn modelId="{E96601EE-C3B8-4D21-BC4A-802E4B7FDA65}" type="presParOf" srcId="{5EB8A816-F5E3-4F13-B783-F78BC7BDC962}" destId="{8227CA18-E1DA-4EE1-839E-FDBADFD26D97}" srcOrd="0" destOrd="0" presId="urn:microsoft.com/office/officeart/2008/layout/VerticalCurvedList"/>
    <dgm:cxn modelId="{9EF3BD5D-D15C-44EF-A8DB-BE4CAAC5AA8C}" type="presParOf" srcId="{462E120E-AC8D-4C8A-B1C9-8F2AE3F5F60A}" destId="{E580BF80-009C-4E3A-9ADF-25DE808E5304}" srcOrd="3" destOrd="0" presId="urn:microsoft.com/office/officeart/2008/layout/VerticalCurvedList"/>
    <dgm:cxn modelId="{7976F44C-1741-4169-8873-6E46E1F479C1}" type="presParOf" srcId="{462E120E-AC8D-4C8A-B1C9-8F2AE3F5F60A}" destId="{1A7B2ABB-3887-4E56-BA78-73F3DCA17189}" srcOrd="4" destOrd="0" presId="urn:microsoft.com/office/officeart/2008/layout/VerticalCurvedList"/>
    <dgm:cxn modelId="{8DC2F5C1-1AE7-40CB-B25D-E3ECB6E217A6}" type="presParOf" srcId="{1A7B2ABB-3887-4E56-BA78-73F3DCA17189}" destId="{95D22054-EF59-44E2-BD49-A9CDA2CD4639}" srcOrd="0" destOrd="0" presId="urn:microsoft.com/office/officeart/2008/layout/VerticalCurvedList"/>
    <dgm:cxn modelId="{E9E98C9E-F550-4DC9-A997-CF1DCF97469B}" type="presParOf" srcId="{462E120E-AC8D-4C8A-B1C9-8F2AE3F5F60A}" destId="{498DE750-5DA4-4795-B021-D337FEA130B1}" srcOrd="5" destOrd="0" presId="urn:microsoft.com/office/officeart/2008/layout/VerticalCurvedList"/>
    <dgm:cxn modelId="{2EC6161F-107B-4537-BD24-AE0B4D09705F}" type="presParOf" srcId="{462E120E-AC8D-4C8A-B1C9-8F2AE3F5F60A}" destId="{7315D9D6-15E4-4838-BA06-C6B193E3272B}" srcOrd="6" destOrd="0" presId="urn:microsoft.com/office/officeart/2008/layout/VerticalCurvedList"/>
    <dgm:cxn modelId="{7FDD401A-FD84-4CF5-93E8-02CC13A3CDBD}" type="presParOf" srcId="{7315D9D6-15E4-4838-BA06-C6B193E3272B}" destId="{A100DCFC-3ADF-4156-9C44-18F43709253C}"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E93DA1-EE9A-447D-AF1A-1B8C103C2AE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t-EE"/>
        </a:p>
      </dgm:t>
    </dgm:pt>
    <dgm:pt modelId="{A873FBDB-86D1-4EC6-9CFE-DA12C5417F5A}">
      <dgm:prSet custT="1"/>
      <dgm:spPr>
        <a:solidFill>
          <a:srgbClr val="0084D1"/>
        </a:solidFill>
      </dgm:spPr>
      <dgm:t>
        <a:bodyPr/>
        <a:lstStyle/>
        <a:p>
          <a:r>
            <a:rPr lang="et-EE" sz="2800" noProof="0" dirty="0" smtClean="0"/>
            <a:t>e-arvete menetlussüsteem</a:t>
          </a:r>
          <a:endParaRPr lang="en-US" sz="2800" noProof="0" dirty="0"/>
        </a:p>
      </dgm:t>
    </dgm:pt>
    <dgm:pt modelId="{2890A806-5B10-4555-8310-8A0616134709}" type="parTrans" cxnId="{D288B485-56EA-42DC-8E3E-1016EC92C68F}">
      <dgm:prSet/>
      <dgm:spPr/>
      <dgm:t>
        <a:bodyPr/>
        <a:lstStyle/>
        <a:p>
          <a:endParaRPr lang="en-US" noProof="0"/>
        </a:p>
      </dgm:t>
    </dgm:pt>
    <dgm:pt modelId="{C5161901-4D66-4851-91C1-7D1F9CDCDA83}" type="sibTrans" cxnId="{D288B485-56EA-42DC-8E3E-1016EC92C68F}">
      <dgm:prSet/>
      <dgm:spPr/>
      <dgm:t>
        <a:bodyPr/>
        <a:lstStyle/>
        <a:p>
          <a:endParaRPr lang="en-US" noProof="0"/>
        </a:p>
      </dgm:t>
    </dgm:pt>
    <dgm:pt modelId="{9064DAEC-54FF-4ECA-BD3E-43B3FABF7469}">
      <dgm:prSet custT="1"/>
      <dgm:spPr>
        <a:solidFill>
          <a:srgbClr val="0084D1"/>
        </a:solidFill>
      </dgm:spPr>
      <dgm:t>
        <a:bodyPr/>
        <a:lstStyle/>
        <a:p>
          <a:r>
            <a:rPr lang="et-EE" sz="2800" noProof="0" dirty="0" smtClean="0"/>
            <a:t>    liides raamatupidamistarkvaraga</a:t>
          </a:r>
          <a:endParaRPr lang="en-US" sz="2800" noProof="0" dirty="0"/>
        </a:p>
      </dgm:t>
    </dgm:pt>
    <dgm:pt modelId="{B9939929-0244-43A1-9B89-8909558839E6}" type="sibTrans" cxnId="{F2B17C62-F4B3-4501-A1A2-CEA9AA182F58}">
      <dgm:prSet/>
      <dgm:spPr/>
      <dgm:t>
        <a:bodyPr/>
        <a:lstStyle/>
        <a:p>
          <a:endParaRPr lang="en-US" noProof="0"/>
        </a:p>
      </dgm:t>
    </dgm:pt>
    <dgm:pt modelId="{B1D63A91-958C-44D9-B060-DF79A0A57D54}" type="parTrans" cxnId="{F2B17C62-F4B3-4501-A1A2-CEA9AA182F58}">
      <dgm:prSet/>
      <dgm:spPr/>
      <dgm:t>
        <a:bodyPr/>
        <a:lstStyle/>
        <a:p>
          <a:endParaRPr lang="en-US" noProof="0"/>
        </a:p>
      </dgm:t>
    </dgm:pt>
    <dgm:pt modelId="{FCD6A9BC-B50E-48E1-AF53-E1BB56BE497F}">
      <dgm:prSet custT="1"/>
      <dgm:spPr>
        <a:solidFill>
          <a:srgbClr val="0084D1"/>
        </a:solidFill>
      </dgm:spPr>
      <dgm:t>
        <a:bodyPr/>
        <a:lstStyle/>
        <a:p>
          <a:r>
            <a:rPr lang="et-EE" sz="2800" noProof="0" dirty="0" smtClean="0"/>
            <a:t>e-arvete arhiveerimine</a:t>
          </a:r>
          <a:endParaRPr lang="en-US" sz="2800" noProof="0" dirty="0"/>
        </a:p>
      </dgm:t>
    </dgm:pt>
    <dgm:pt modelId="{5623F1BF-BA82-477C-8441-014BB5FBE167}" type="parTrans" cxnId="{9FE89245-1AE4-4C46-B74A-37B295B9F1C4}">
      <dgm:prSet/>
      <dgm:spPr/>
      <dgm:t>
        <a:bodyPr/>
        <a:lstStyle/>
        <a:p>
          <a:endParaRPr lang="et-EE"/>
        </a:p>
      </dgm:t>
    </dgm:pt>
    <dgm:pt modelId="{C795090A-256B-4054-8A1B-D53971C706D0}" type="sibTrans" cxnId="{9FE89245-1AE4-4C46-B74A-37B295B9F1C4}">
      <dgm:prSet/>
      <dgm:spPr/>
      <dgm:t>
        <a:bodyPr/>
        <a:lstStyle/>
        <a:p>
          <a:endParaRPr lang="et-EE"/>
        </a:p>
      </dgm:t>
    </dgm:pt>
    <dgm:pt modelId="{2920DCA4-E168-4FFC-BC31-01AE7EADD935}">
      <dgm:prSet phldrT="[Text]" custT="1"/>
      <dgm:spPr>
        <a:solidFill>
          <a:srgbClr val="0084D1"/>
        </a:solidFill>
      </dgm:spPr>
      <dgm:t>
        <a:bodyPr/>
        <a:lstStyle/>
        <a:p>
          <a:r>
            <a:rPr lang="et-EE" sz="2800" noProof="0" dirty="0" smtClean="0"/>
            <a:t>e-arvete vastuvõtmise võimalus</a:t>
          </a:r>
          <a:endParaRPr lang="en-US" sz="2800" noProof="0" dirty="0"/>
        </a:p>
      </dgm:t>
    </dgm:pt>
    <dgm:pt modelId="{D2E6EEE2-3E19-4BEB-852B-E70FF4533728}" type="parTrans" cxnId="{A251F856-C9ED-45BC-A1C5-4FB26F736D73}">
      <dgm:prSet/>
      <dgm:spPr/>
      <dgm:t>
        <a:bodyPr/>
        <a:lstStyle/>
        <a:p>
          <a:endParaRPr lang="et-EE"/>
        </a:p>
      </dgm:t>
    </dgm:pt>
    <dgm:pt modelId="{7159FA96-6EED-4D2C-BB3A-C132FC954B91}" type="sibTrans" cxnId="{A251F856-C9ED-45BC-A1C5-4FB26F736D73}">
      <dgm:prSet/>
      <dgm:spPr/>
      <dgm:t>
        <a:bodyPr/>
        <a:lstStyle/>
        <a:p>
          <a:endParaRPr lang="et-EE"/>
        </a:p>
      </dgm:t>
    </dgm:pt>
    <dgm:pt modelId="{CA9DD3DC-33E7-4644-8D9E-ECB60C7EB6E2}" type="pres">
      <dgm:prSet presAssocID="{00E93DA1-EE9A-447D-AF1A-1B8C103C2AE2}" presName="Name0" presStyleCnt="0">
        <dgm:presLayoutVars>
          <dgm:chMax val="7"/>
          <dgm:chPref val="7"/>
          <dgm:dir/>
        </dgm:presLayoutVars>
      </dgm:prSet>
      <dgm:spPr/>
      <dgm:t>
        <a:bodyPr/>
        <a:lstStyle/>
        <a:p>
          <a:endParaRPr lang="et-EE"/>
        </a:p>
      </dgm:t>
    </dgm:pt>
    <dgm:pt modelId="{72361B74-63C8-442F-B445-9EAE0E0FBD10}" type="pres">
      <dgm:prSet presAssocID="{00E93DA1-EE9A-447D-AF1A-1B8C103C2AE2}" presName="Name1" presStyleCnt="0"/>
      <dgm:spPr/>
    </dgm:pt>
    <dgm:pt modelId="{85473643-7996-429C-A90F-30A464C41D04}" type="pres">
      <dgm:prSet presAssocID="{00E93DA1-EE9A-447D-AF1A-1B8C103C2AE2}" presName="cycle" presStyleCnt="0"/>
      <dgm:spPr/>
    </dgm:pt>
    <dgm:pt modelId="{7D33B083-DE6E-4B80-8F0D-2EA94B422065}" type="pres">
      <dgm:prSet presAssocID="{00E93DA1-EE9A-447D-AF1A-1B8C103C2AE2}" presName="srcNode" presStyleLbl="node1" presStyleIdx="0" presStyleCnt="4"/>
      <dgm:spPr/>
    </dgm:pt>
    <dgm:pt modelId="{DFAE931D-7251-4D13-9343-92EFC79A361E}" type="pres">
      <dgm:prSet presAssocID="{00E93DA1-EE9A-447D-AF1A-1B8C103C2AE2}" presName="conn" presStyleLbl="parChTrans1D2" presStyleIdx="0" presStyleCnt="1"/>
      <dgm:spPr/>
      <dgm:t>
        <a:bodyPr/>
        <a:lstStyle/>
        <a:p>
          <a:endParaRPr lang="et-EE"/>
        </a:p>
      </dgm:t>
    </dgm:pt>
    <dgm:pt modelId="{2B927415-AE53-44BB-8FE8-119615919C93}" type="pres">
      <dgm:prSet presAssocID="{00E93DA1-EE9A-447D-AF1A-1B8C103C2AE2}" presName="extraNode" presStyleLbl="node1" presStyleIdx="0" presStyleCnt="4"/>
      <dgm:spPr/>
    </dgm:pt>
    <dgm:pt modelId="{5716A44E-1F51-43FA-A977-B2E2FC73B711}" type="pres">
      <dgm:prSet presAssocID="{00E93DA1-EE9A-447D-AF1A-1B8C103C2AE2}" presName="dstNode" presStyleLbl="node1" presStyleIdx="0" presStyleCnt="4"/>
      <dgm:spPr/>
    </dgm:pt>
    <dgm:pt modelId="{0C02F172-0E33-46CF-948F-73FCEC2DB610}" type="pres">
      <dgm:prSet presAssocID="{2920DCA4-E168-4FFC-BC31-01AE7EADD935}" presName="text_1" presStyleLbl="node1" presStyleIdx="0" presStyleCnt="4">
        <dgm:presLayoutVars>
          <dgm:bulletEnabled val="1"/>
        </dgm:presLayoutVars>
      </dgm:prSet>
      <dgm:spPr/>
      <dgm:t>
        <a:bodyPr/>
        <a:lstStyle/>
        <a:p>
          <a:endParaRPr lang="et-EE"/>
        </a:p>
      </dgm:t>
    </dgm:pt>
    <dgm:pt modelId="{49F030E5-9151-49F2-A1A9-60DDB1CB4300}" type="pres">
      <dgm:prSet presAssocID="{2920DCA4-E168-4FFC-BC31-01AE7EADD935}" presName="accent_1" presStyleCnt="0"/>
      <dgm:spPr/>
    </dgm:pt>
    <dgm:pt modelId="{A23C0EB4-5B97-4527-86A5-0D40966DA56F}" type="pres">
      <dgm:prSet presAssocID="{2920DCA4-E168-4FFC-BC31-01AE7EADD935}" presName="accentRepeatNode" presStyleLbl="solidFgAcc1" presStyleIdx="0" presStyleCnt="4"/>
      <dgm:spPr/>
    </dgm:pt>
    <dgm:pt modelId="{61A7AE48-D815-486E-945D-8031F292EB60}" type="pres">
      <dgm:prSet presAssocID="{A873FBDB-86D1-4EC6-9CFE-DA12C5417F5A}" presName="text_2" presStyleLbl="node1" presStyleIdx="1" presStyleCnt="4">
        <dgm:presLayoutVars>
          <dgm:bulletEnabled val="1"/>
        </dgm:presLayoutVars>
      </dgm:prSet>
      <dgm:spPr/>
      <dgm:t>
        <a:bodyPr/>
        <a:lstStyle/>
        <a:p>
          <a:endParaRPr lang="et-EE"/>
        </a:p>
      </dgm:t>
    </dgm:pt>
    <dgm:pt modelId="{766184F3-5B1F-4297-961C-294CDE949849}" type="pres">
      <dgm:prSet presAssocID="{A873FBDB-86D1-4EC6-9CFE-DA12C5417F5A}" presName="accent_2" presStyleCnt="0"/>
      <dgm:spPr/>
    </dgm:pt>
    <dgm:pt modelId="{F1828EFB-02E0-46FB-BCEE-4AAB0E063135}" type="pres">
      <dgm:prSet presAssocID="{A873FBDB-86D1-4EC6-9CFE-DA12C5417F5A}" presName="accentRepeatNode" presStyleLbl="solidFgAcc1" presStyleIdx="1" presStyleCnt="4"/>
      <dgm:spPr/>
    </dgm:pt>
    <dgm:pt modelId="{C7D6A3CC-0873-4738-BEA4-51DBB14267BD}" type="pres">
      <dgm:prSet presAssocID="{9064DAEC-54FF-4ECA-BD3E-43B3FABF7469}" presName="text_3" presStyleLbl="node1" presStyleIdx="2" presStyleCnt="4" custScaleX="103414" custLinFactNeighborX="-2038" custLinFactNeighborY="4466">
        <dgm:presLayoutVars>
          <dgm:bulletEnabled val="1"/>
        </dgm:presLayoutVars>
      </dgm:prSet>
      <dgm:spPr/>
      <dgm:t>
        <a:bodyPr/>
        <a:lstStyle/>
        <a:p>
          <a:endParaRPr lang="et-EE"/>
        </a:p>
      </dgm:t>
    </dgm:pt>
    <dgm:pt modelId="{6AB0039D-76BC-48BF-9741-DC6672042143}" type="pres">
      <dgm:prSet presAssocID="{9064DAEC-54FF-4ECA-BD3E-43B3FABF7469}" presName="accent_3" presStyleCnt="0"/>
      <dgm:spPr/>
    </dgm:pt>
    <dgm:pt modelId="{7C742A13-80E1-4DAB-B426-F5F7E74A1B41}" type="pres">
      <dgm:prSet presAssocID="{9064DAEC-54FF-4ECA-BD3E-43B3FABF7469}" presName="accentRepeatNode" presStyleLbl="solidFgAcc1" presStyleIdx="2" presStyleCnt="4"/>
      <dgm:spPr/>
    </dgm:pt>
    <dgm:pt modelId="{6D6A9E36-6FC5-4E23-A4AF-152565BCB53F}" type="pres">
      <dgm:prSet presAssocID="{FCD6A9BC-B50E-48E1-AF53-E1BB56BE497F}" presName="text_4" presStyleLbl="node1" presStyleIdx="3" presStyleCnt="4">
        <dgm:presLayoutVars>
          <dgm:bulletEnabled val="1"/>
        </dgm:presLayoutVars>
      </dgm:prSet>
      <dgm:spPr/>
      <dgm:t>
        <a:bodyPr/>
        <a:lstStyle/>
        <a:p>
          <a:endParaRPr lang="et-EE"/>
        </a:p>
      </dgm:t>
    </dgm:pt>
    <dgm:pt modelId="{6EA949FB-F133-4632-95E1-309BAAED9950}" type="pres">
      <dgm:prSet presAssocID="{FCD6A9BC-B50E-48E1-AF53-E1BB56BE497F}" presName="accent_4" presStyleCnt="0"/>
      <dgm:spPr/>
    </dgm:pt>
    <dgm:pt modelId="{8B909D2B-63A9-4281-A614-C520B9589E66}" type="pres">
      <dgm:prSet presAssocID="{FCD6A9BC-B50E-48E1-AF53-E1BB56BE497F}" presName="accentRepeatNode" presStyleLbl="solidFgAcc1" presStyleIdx="3" presStyleCnt="4"/>
      <dgm:spPr/>
    </dgm:pt>
  </dgm:ptLst>
  <dgm:cxnLst>
    <dgm:cxn modelId="{434A7651-E31C-4EF3-834D-63AB01C972E6}" type="presOf" srcId="{00E93DA1-EE9A-447D-AF1A-1B8C103C2AE2}" destId="{CA9DD3DC-33E7-4644-8D9E-ECB60C7EB6E2}" srcOrd="0" destOrd="0" presId="urn:microsoft.com/office/officeart/2008/layout/VerticalCurvedList"/>
    <dgm:cxn modelId="{A251F856-C9ED-45BC-A1C5-4FB26F736D73}" srcId="{00E93DA1-EE9A-447D-AF1A-1B8C103C2AE2}" destId="{2920DCA4-E168-4FFC-BC31-01AE7EADD935}" srcOrd="0" destOrd="0" parTransId="{D2E6EEE2-3E19-4BEB-852B-E70FF4533728}" sibTransId="{7159FA96-6EED-4D2C-BB3A-C132FC954B91}"/>
    <dgm:cxn modelId="{9FE89245-1AE4-4C46-B74A-37B295B9F1C4}" srcId="{00E93DA1-EE9A-447D-AF1A-1B8C103C2AE2}" destId="{FCD6A9BC-B50E-48E1-AF53-E1BB56BE497F}" srcOrd="3" destOrd="0" parTransId="{5623F1BF-BA82-477C-8441-014BB5FBE167}" sibTransId="{C795090A-256B-4054-8A1B-D53971C706D0}"/>
    <dgm:cxn modelId="{D288B485-56EA-42DC-8E3E-1016EC92C68F}" srcId="{00E93DA1-EE9A-447D-AF1A-1B8C103C2AE2}" destId="{A873FBDB-86D1-4EC6-9CFE-DA12C5417F5A}" srcOrd="1" destOrd="0" parTransId="{2890A806-5B10-4555-8310-8A0616134709}" sibTransId="{C5161901-4D66-4851-91C1-7D1F9CDCDA83}"/>
    <dgm:cxn modelId="{88DBED89-E249-4A63-9C34-3FFD0AA78634}" type="presOf" srcId="{7159FA96-6EED-4D2C-BB3A-C132FC954B91}" destId="{DFAE931D-7251-4D13-9343-92EFC79A361E}" srcOrd="0" destOrd="0" presId="urn:microsoft.com/office/officeart/2008/layout/VerticalCurvedList"/>
    <dgm:cxn modelId="{690CD446-CE20-4C48-BA0F-25E37D37C03C}" type="presOf" srcId="{2920DCA4-E168-4FFC-BC31-01AE7EADD935}" destId="{0C02F172-0E33-46CF-948F-73FCEC2DB610}" srcOrd="0" destOrd="0" presId="urn:microsoft.com/office/officeart/2008/layout/VerticalCurvedList"/>
    <dgm:cxn modelId="{00FA435F-8DA6-491B-98B2-7EECEB8DF943}" type="presOf" srcId="{9064DAEC-54FF-4ECA-BD3E-43B3FABF7469}" destId="{C7D6A3CC-0873-4738-BEA4-51DBB14267BD}" srcOrd="0" destOrd="0" presId="urn:microsoft.com/office/officeart/2008/layout/VerticalCurvedList"/>
    <dgm:cxn modelId="{C3FB8383-534B-4E5C-995C-CF0A01E5C654}" type="presOf" srcId="{FCD6A9BC-B50E-48E1-AF53-E1BB56BE497F}" destId="{6D6A9E36-6FC5-4E23-A4AF-152565BCB53F}" srcOrd="0" destOrd="0" presId="urn:microsoft.com/office/officeart/2008/layout/VerticalCurvedList"/>
    <dgm:cxn modelId="{F2B17C62-F4B3-4501-A1A2-CEA9AA182F58}" srcId="{00E93DA1-EE9A-447D-AF1A-1B8C103C2AE2}" destId="{9064DAEC-54FF-4ECA-BD3E-43B3FABF7469}" srcOrd="2" destOrd="0" parTransId="{B1D63A91-958C-44D9-B060-DF79A0A57D54}" sibTransId="{B9939929-0244-43A1-9B89-8909558839E6}"/>
    <dgm:cxn modelId="{E24FC2F0-414A-49B3-AA20-C664F6F79FEB}" type="presOf" srcId="{A873FBDB-86D1-4EC6-9CFE-DA12C5417F5A}" destId="{61A7AE48-D815-486E-945D-8031F292EB60}" srcOrd="0" destOrd="0" presId="urn:microsoft.com/office/officeart/2008/layout/VerticalCurvedList"/>
    <dgm:cxn modelId="{5267D776-E3F4-438F-881B-830FFF45ADBF}" type="presParOf" srcId="{CA9DD3DC-33E7-4644-8D9E-ECB60C7EB6E2}" destId="{72361B74-63C8-442F-B445-9EAE0E0FBD10}" srcOrd="0" destOrd="0" presId="urn:microsoft.com/office/officeart/2008/layout/VerticalCurvedList"/>
    <dgm:cxn modelId="{310DDB24-2ABD-456A-9DB8-5B412454A160}" type="presParOf" srcId="{72361B74-63C8-442F-B445-9EAE0E0FBD10}" destId="{85473643-7996-429C-A90F-30A464C41D04}" srcOrd="0" destOrd="0" presId="urn:microsoft.com/office/officeart/2008/layout/VerticalCurvedList"/>
    <dgm:cxn modelId="{D3C07028-4757-467F-B6E8-CC13F7192BE5}" type="presParOf" srcId="{85473643-7996-429C-A90F-30A464C41D04}" destId="{7D33B083-DE6E-4B80-8F0D-2EA94B422065}" srcOrd="0" destOrd="0" presId="urn:microsoft.com/office/officeart/2008/layout/VerticalCurvedList"/>
    <dgm:cxn modelId="{60B2B2D1-E870-4163-AE4F-97B6AF3C9A94}" type="presParOf" srcId="{85473643-7996-429C-A90F-30A464C41D04}" destId="{DFAE931D-7251-4D13-9343-92EFC79A361E}" srcOrd="1" destOrd="0" presId="urn:microsoft.com/office/officeart/2008/layout/VerticalCurvedList"/>
    <dgm:cxn modelId="{E2AA8311-9E51-4528-95E2-3AE5B575F178}" type="presParOf" srcId="{85473643-7996-429C-A90F-30A464C41D04}" destId="{2B927415-AE53-44BB-8FE8-119615919C93}" srcOrd="2" destOrd="0" presId="urn:microsoft.com/office/officeart/2008/layout/VerticalCurvedList"/>
    <dgm:cxn modelId="{09CE4F25-2352-4F87-BCAB-3027D08AB21A}" type="presParOf" srcId="{85473643-7996-429C-A90F-30A464C41D04}" destId="{5716A44E-1F51-43FA-A977-B2E2FC73B711}" srcOrd="3" destOrd="0" presId="urn:microsoft.com/office/officeart/2008/layout/VerticalCurvedList"/>
    <dgm:cxn modelId="{AF1EB5B4-05BC-4B2E-94FA-15843F6D351F}" type="presParOf" srcId="{72361B74-63C8-442F-B445-9EAE0E0FBD10}" destId="{0C02F172-0E33-46CF-948F-73FCEC2DB610}" srcOrd="1" destOrd="0" presId="urn:microsoft.com/office/officeart/2008/layout/VerticalCurvedList"/>
    <dgm:cxn modelId="{F0F89EE1-17C9-4FD2-B9D2-F1734028C511}" type="presParOf" srcId="{72361B74-63C8-442F-B445-9EAE0E0FBD10}" destId="{49F030E5-9151-49F2-A1A9-60DDB1CB4300}" srcOrd="2" destOrd="0" presId="urn:microsoft.com/office/officeart/2008/layout/VerticalCurvedList"/>
    <dgm:cxn modelId="{7318CB6A-B699-4B68-AECA-A714A7EB77D9}" type="presParOf" srcId="{49F030E5-9151-49F2-A1A9-60DDB1CB4300}" destId="{A23C0EB4-5B97-4527-86A5-0D40966DA56F}" srcOrd="0" destOrd="0" presId="urn:microsoft.com/office/officeart/2008/layout/VerticalCurvedList"/>
    <dgm:cxn modelId="{59BBE88D-50EE-4F05-B8C5-149555A564F9}" type="presParOf" srcId="{72361B74-63C8-442F-B445-9EAE0E0FBD10}" destId="{61A7AE48-D815-486E-945D-8031F292EB60}" srcOrd="3" destOrd="0" presId="urn:microsoft.com/office/officeart/2008/layout/VerticalCurvedList"/>
    <dgm:cxn modelId="{19E23E42-3BBF-4DD3-9415-A650B318CA7C}" type="presParOf" srcId="{72361B74-63C8-442F-B445-9EAE0E0FBD10}" destId="{766184F3-5B1F-4297-961C-294CDE949849}" srcOrd="4" destOrd="0" presId="urn:microsoft.com/office/officeart/2008/layout/VerticalCurvedList"/>
    <dgm:cxn modelId="{D2C83DB8-077B-4B49-B69F-0FB5E4A4BDA3}" type="presParOf" srcId="{766184F3-5B1F-4297-961C-294CDE949849}" destId="{F1828EFB-02E0-46FB-BCEE-4AAB0E063135}" srcOrd="0" destOrd="0" presId="urn:microsoft.com/office/officeart/2008/layout/VerticalCurvedList"/>
    <dgm:cxn modelId="{EF1E6EBF-BD0E-45AF-9E08-B5CD55AEFE75}" type="presParOf" srcId="{72361B74-63C8-442F-B445-9EAE0E0FBD10}" destId="{C7D6A3CC-0873-4738-BEA4-51DBB14267BD}" srcOrd="5" destOrd="0" presId="urn:microsoft.com/office/officeart/2008/layout/VerticalCurvedList"/>
    <dgm:cxn modelId="{C6909334-D4AF-4411-AC74-03C0ABF9B182}" type="presParOf" srcId="{72361B74-63C8-442F-B445-9EAE0E0FBD10}" destId="{6AB0039D-76BC-48BF-9741-DC6672042143}" srcOrd="6" destOrd="0" presId="urn:microsoft.com/office/officeart/2008/layout/VerticalCurvedList"/>
    <dgm:cxn modelId="{56EA2F4A-0A8C-49D4-9C89-B2BE400B3C15}" type="presParOf" srcId="{6AB0039D-76BC-48BF-9741-DC6672042143}" destId="{7C742A13-80E1-4DAB-B426-F5F7E74A1B41}" srcOrd="0" destOrd="0" presId="urn:microsoft.com/office/officeart/2008/layout/VerticalCurvedList"/>
    <dgm:cxn modelId="{DB23D0EE-0BEB-4306-ABCF-E6B4829E95E0}" type="presParOf" srcId="{72361B74-63C8-442F-B445-9EAE0E0FBD10}" destId="{6D6A9E36-6FC5-4E23-A4AF-152565BCB53F}" srcOrd="7" destOrd="0" presId="urn:microsoft.com/office/officeart/2008/layout/VerticalCurvedList"/>
    <dgm:cxn modelId="{10F0CD58-DA57-4D90-B776-57E57BE86D1E}" type="presParOf" srcId="{72361B74-63C8-442F-B445-9EAE0E0FBD10}" destId="{6EA949FB-F133-4632-95E1-309BAAED9950}" srcOrd="8" destOrd="0" presId="urn:microsoft.com/office/officeart/2008/layout/VerticalCurvedList"/>
    <dgm:cxn modelId="{E6345FE9-11FD-4F0D-A079-EE33027DFD6F}" type="presParOf" srcId="{6EA949FB-F133-4632-95E1-309BAAED9950}" destId="{8B909D2B-63A9-4281-A614-C520B9589E6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04B0A1-79D2-4E96-BBA1-EC26C61E76D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t-EE"/>
        </a:p>
      </dgm:t>
    </dgm:pt>
    <dgm:pt modelId="{A08D95FA-8B1A-4465-A67E-17618F4C9FBC}">
      <dgm:prSet phldrT="[Text]"/>
      <dgm:spPr>
        <a:solidFill>
          <a:srgbClr val="0084D1"/>
        </a:solidFill>
      </dgm:spPr>
      <dgm:t>
        <a:bodyPr/>
        <a:lstStyle/>
        <a:p>
          <a:r>
            <a:rPr lang="et-EE" dirty="0" smtClean="0"/>
            <a:t>arve väljastamine</a:t>
          </a:r>
          <a:endParaRPr lang="et-EE" dirty="0"/>
        </a:p>
      </dgm:t>
    </dgm:pt>
    <dgm:pt modelId="{C77CBDA0-EBC0-49C1-8C07-BB4EAFC21F15}" type="parTrans" cxnId="{C9C334A6-CE66-488D-AE37-944B40946067}">
      <dgm:prSet/>
      <dgm:spPr/>
      <dgm:t>
        <a:bodyPr/>
        <a:lstStyle/>
        <a:p>
          <a:endParaRPr lang="et-EE"/>
        </a:p>
      </dgm:t>
    </dgm:pt>
    <dgm:pt modelId="{B5052830-8F27-40E5-8ED2-3D03BD9720C8}" type="sibTrans" cxnId="{C9C334A6-CE66-488D-AE37-944B40946067}">
      <dgm:prSet/>
      <dgm:spPr>
        <a:solidFill>
          <a:srgbClr val="0084D1"/>
        </a:solidFill>
      </dgm:spPr>
      <dgm:t>
        <a:bodyPr/>
        <a:lstStyle/>
        <a:p>
          <a:endParaRPr lang="et-EE"/>
        </a:p>
      </dgm:t>
    </dgm:pt>
    <dgm:pt modelId="{B7869881-42DE-45B6-B44D-BA049DEECCF4}">
      <dgm:prSet phldrT="[Text]" custT="1"/>
      <dgm:spPr/>
      <dgm:t>
        <a:bodyPr/>
        <a:lstStyle/>
        <a:p>
          <a:r>
            <a:rPr lang="et-EE" sz="2800" dirty="0" smtClean="0"/>
            <a:t>E-arve vastuvõtja  süsteem</a:t>
          </a:r>
          <a:endParaRPr lang="et-EE" sz="2800" dirty="0"/>
        </a:p>
      </dgm:t>
    </dgm:pt>
    <dgm:pt modelId="{BBB494A4-5F96-42F6-9E38-0187984F3055}" type="parTrans" cxnId="{DB6DC92C-9BB0-4F82-9205-EA03361FEB8B}">
      <dgm:prSet/>
      <dgm:spPr/>
      <dgm:t>
        <a:bodyPr/>
        <a:lstStyle/>
        <a:p>
          <a:endParaRPr lang="et-EE"/>
        </a:p>
      </dgm:t>
    </dgm:pt>
    <dgm:pt modelId="{BDB7BFF2-1F5B-4535-B13D-368D2E5BF2BA}" type="sibTrans" cxnId="{DB6DC92C-9BB0-4F82-9205-EA03361FEB8B}">
      <dgm:prSet/>
      <dgm:spPr/>
      <dgm:t>
        <a:bodyPr/>
        <a:lstStyle/>
        <a:p>
          <a:endParaRPr lang="et-EE"/>
        </a:p>
      </dgm:t>
    </dgm:pt>
    <dgm:pt modelId="{232EDB52-5F8F-4944-A113-3827B8130877}">
      <dgm:prSet phldrT="[Text]"/>
      <dgm:spPr>
        <a:solidFill>
          <a:srgbClr val="0084D1"/>
        </a:solidFill>
      </dgm:spPr>
      <dgm:t>
        <a:bodyPr/>
        <a:lstStyle/>
        <a:p>
          <a:r>
            <a:rPr lang="et-EE" dirty="0" smtClean="0"/>
            <a:t>arve vastuvõtmine ja menetlemine</a:t>
          </a:r>
          <a:endParaRPr lang="et-EE" dirty="0"/>
        </a:p>
      </dgm:t>
    </dgm:pt>
    <dgm:pt modelId="{C43223C6-5796-4EDF-9C6C-041E020D0589}" type="sibTrans" cxnId="{5A6A3DE0-CC9E-4F5A-9479-9F2C81549DE1}">
      <dgm:prSet/>
      <dgm:spPr/>
      <dgm:t>
        <a:bodyPr/>
        <a:lstStyle/>
        <a:p>
          <a:endParaRPr lang="et-EE"/>
        </a:p>
      </dgm:t>
    </dgm:pt>
    <dgm:pt modelId="{E278BCBC-995B-48A6-9D90-77CDEF97CDFC}" type="parTrans" cxnId="{5A6A3DE0-CC9E-4F5A-9479-9F2C81549DE1}">
      <dgm:prSet/>
      <dgm:spPr/>
      <dgm:t>
        <a:bodyPr/>
        <a:lstStyle/>
        <a:p>
          <a:endParaRPr lang="et-EE"/>
        </a:p>
      </dgm:t>
    </dgm:pt>
    <dgm:pt modelId="{5CD99433-D5A0-4389-9295-DB0A1A646BFF}">
      <dgm:prSet phldrT="[Text]" custT="1"/>
      <dgm:spPr/>
      <dgm:t>
        <a:bodyPr/>
        <a:lstStyle/>
        <a:p>
          <a:r>
            <a:rPr lang="et-EE" sz="2800" dirty="0" smtClean="0"/>
            <a:t>E-arve operaatori süsteem</a:t>
          </a:r>
          <a:endParaRPr lang="et-EE" sz="2800" dirty="0"/>
        </a:p>
      </dgm:t>
    </dgm:pt>
    <dgm:pt modelId="{93E56E3E-2FF5-42FD-B698-F0E97D49D522}">
      <dgm:prSet phldrT="[Text]"/>
      <dgm:spPr>
        <a:solidFill>
          <a:srgbClr val="0084D1"/>
        </a:solidFill>
      </dgm:spPr>
      <dgm:t>
        <a:bodyPr/>
        <a:lstStyle/>
        <a:p>
          <a:r>
            <a:rPr lang="et-EE" dirty="0" smtClean="0"/>
            <a:t>arve edastamine </a:t>
          </a:r>
          <a:endParaRPr lang="et-EE" dirty="0"/>
        </a:p>
      </dgm:t>
    </dgm:pt>
    <dgm:pt modelId="{29DEC73C-BBA4-44CA-9FDE-5699D82A6ECC}" type="sibTrans" cxnId="{0F68400C-4BA1-4F1F-A3A8-FA4D4A307E68}">
      <dgm:prSet/>
      <dgm:spPr>
        <a:solidFill>
          <a:srgbClr val="0084D1"/>
        </a:solidFill>
      </dgm:spPr>
      <dgm:t>
        <a:bodyPr/>
        <a:lstStyle/>
        <a:p>
          <a:endParaRPr lang="et-EE"/>
        </a:p>
      </dgm:t>
    </dgm:pt>
    <dgm:pt modelId="{8808A650-E060-43E1-8234-572B34C9A48B}" type="parTrans" cxnId="{0F68400C-4BA1-4F1F-A3A8-FA4D4A307E68}">
      <dgm:prSet/>
      <dgm:spPr/>
      <dgm:t>
        <a:bodyPr/>
        <a:lstStyle/>
        <a:p>
          <a:endParaRPr lang="et-EE"/>
        </a:p>
      </dgm:t>
    </dgm:pt>
    <dgm:pt modelId="{EB02CCDD-83F4-4943-8A92-F8AD040FC95A}" type="sibTrans" cxnId="{E320D762-547D-4575-A88A-F9EDCF4BE6C6}">
      <dgm:prSet/>
      <dgm:spPr/>
      <dgm:t>
        <a:bodyPr/>
        <a:lstStyle/>
        <a:p>
          <a:endParaRPr lang="et-EE"/>
        </a:p>
      </dgm:t>
    </dgm:pt>
    <dgm:pt modelId="{FACEEF87-4DEB-45D8-B25B-C7C676F06FE5}" type="parTrans" cxnId="{E320D762-547D-4575-A88A-F9EDCF4BE6C6}">
      <dgm:prSet/>
      <dgm:spPr/>
      <dgm:t>
        <a:bodyPr/>
        <a:lstStyle/>
        <a:p>
          <a:endParaRPr lang="et-EE"/>
        </a:p>
      </dgm:t>
    </dgm:pt>
    <dgm:pt modelId="{A24EABCB-1C1F-42EC-BC89-D9B0C20CCA9E}">
      <dgm:prSet phldrT="[Text]" custT="1"/>
      <dgm:spPr/>
      <dgm:t>
        <a:bodyPr/>
        <a:lstStyle/>
        <a:p>
          <a:pPr>
            <a:lnSpc>
              <a:spcPct val="90000"/>
            </a:lnSpc>
            <a:spcAft>
              <a:spcPct val="15000"/>
            </a:spcAft>
          </a:pPr>
          <a:r>
            <a:rPr lang="et-EE" sz="2800" dirty="0" smtClean="0"/>
            <a:t>E-arve saatja süsteem  </a:t>
          </a:r>
          <a:endParaRPr lang="et-EE" sz="2800" dirty="0"/>
        </a:p>
      </dgm:t>
    </dgm:pt>
    <dgm:pt modelId="{FD001E30-7B8D-4A77-9624-DAADE857B71B}" type="sibTrans" cxnId="{06AD5E4E-8860-4156-84A5-32C8FA781664}">
      <dgm:prSet/>
      <dgm:spPr/>
      <dgm:t>
        <a:bodyPr/>
        <a:lstStyle/>
        <a:p>
          <a:endParaRPr lang="et-EE"/>
        </a:p>
      </dgm:t>
    </dgm:pt>
    <dgm:pt modelId="{0B3B8ABC-4A6D-4564-BD92-B51DEB47CE84}" type="parTrans" cxnId="{06AD5E4E-8860-4156-84A5-32C8FA781664}">
      <dgm:prSet/>
      <dgm:spPr/>
      <dgm:t>
        <a:bodyPr/>
        <a:lstStyle/>
        <a:p>
          <a:endParaRPr lang="et-EE"/>
        </a:p>
      </dgm:t>
    </dgm:pt>
    <dgm:pt modelId="{D8DCA6FB-F347-46E5-832C-396B2928F08E}" type="pres">
      <dgm:prSet presAssocID="{1604B0A1-79D2-4E96-BBA1-EC26C61E76D6}" presName="Name0" presStyleCnt="0">
        <dgm:presLayoutVars>
          <dgm:dir/>
          <dgm:animLvl val="lvl"/>
          <dgm:resizeHandles val="exact"/>
        </dgm:presLayoutVars>
      </dgm:prSet>
      <dgm:spPr/>
      <dgm:t>
        <a:bodyPr/>
        <a:lstStyle/>
        <a:p>
          <a:endParaRPr lang="et-EE"/>
        </a:p>
      </dgm:t>
    </dgm:pt>
    <dgm:pt modelId="{6B5234EB-4458-44D9-B23C-6A4A3A0CA243}" type="pres">
      <dgm:prSet presAssocID="{1604B0A1-79D2-4E96-BBA1-EC26C61E76D6}" presName="tSp" presStyleCnt="0"/>
      <dgm:spPr/>
    </dgm:pt>
    <dgm:pt modelId="{B395038B-00FD-4FF8-B2A6-3492A6EB90D6}" type="pres">
      <dgm:prSet presAssocID="{1604B0A1-79D2-4E96-BBA1-EC26C61E76D6}" presName="bSp" presStyleCnt="0"/>
      <dgm:spPr/>
    </dgm:pt>
    <dgm:pt modelId="{FDA6122E-FF45-4332-9F87-BE541DD7542E}" type="pres">
      <dgm:prSet presAssocID="{1604B0A1-79D2-4E96-BBA1-EC26C61E76D6}" presName="process" presStyleCnt="0"/>
      <dgm:spPr/>
    </dgm:pt>
    <dgm:pt modelId="{058D84BE-9A23-4344-AB3B-A82B31AD715F}" type="pres">
      <dgm:prSet presAssocID="{A08D95FA-8B1A-4465-A67E-17618F4C9FBC}" presName="composite1" presStyleCnt="0"/>
      <dgm:spPr/>
    </dgm:pt>
    <dgm:pt modelId="{EAA50B44-EB30-4977-A5D6-809A8B162367}" type="pres">
      <dgm:prSet presAssocID="{A08D95FA-8B1A-4465-A67E-17618F4C9FBC}" presName="dummyNode1" presStyleLbl="node1" presStyleIdx="0" presStyleCnt="3"/>
      <dgm:spPr/>
    </dgm:pt>
    <dgm:pt modelId="{C737DBDA-2093-4122-8B02-DF06554F16EE}" type="pres">
      <dgm:prSet presAssocID="{A08D95FA-8B1A-4465-A67E-17618F4C9FBC}" presName="childNode1" presStyleLbl="bgAcc1" presStyleIdx="0" presStyleCnt="3" custScaleY="133910">
        <dgm:presLayoutVars>
          <dgm:bulletEnabled val="1"/>
        </dgm:presLayoutVars>
      </dgm:prSet>
      <dgm:spPr/>
      <dgm:t>
        <a:bodyPr/>
        <a:lstStyle/>
        <a:p>
          <a:endParaRPr lang="et-EE"/>
        </a:p>
      </dgm:t>
    </dgm:pt>
    <dgm:pt modelId="{C54F1DAA-2B82-49E6-BA7B-1546092B5018}" type="pres">
      <dgm:prSet presAssocID="{A08D95FA-8B1A-4465-A67E-17618F4C9FBC}" presName="childNode1tx" presStyleLbl="bgAcc1" presStyleIdx="0" presStyleCnt="3">
        <dgm:presLayoutVars>
          <dgm:bulletEnabled val="1"/>
        </dgm:presLayoutVars>
      </dgm:prSet>
      <dgm:spPr/>
      <dgm:t>
        <a:bodyPr/>
        <a:lstStyle/>
        <a:p>
          <a:endParaRPr lang="et-EE"/>
        </a:p>
      </dgm:t>
    </dgm:pt>
    <dgm:pt modelId="{1CBBE89D-74D1-49EF-A51B-C786805B2488}" type="pres">
      <dgm:prSet presAssocID="{A08D95FA-8B1A-4465-A67E-17618F4C9FBC}" presName="parentNode1" presStyleLbl="node1" presStyleIdx="0" presStyleCnt="3" custLinFactNeighborX="3805" custLinFactNeighborY="87362">
        <dgm:presLayoutVars>
          <dgm:chMax val="1"/>
          <dgm:bulletEnabled val="1"/>
        </dgm:presLayoutVars>
      </dgm:prSet>
      <dgm:spPr/>
      <dgm:t>
        <a:bodyPr/>
        <a:lstStyle/>
        <a:p>
          <a:endParaRPr lang="et-EE"/>
        </a:p>
      </dgm:t>
    </dgm:pt>
    <dgm:pt modelId="{58D8F0AE-3ED0-4D05-8BF3-7556DD3BD02E}" type="pres">
      <dgm:prSet presAssocID="{A08D95FA-8B1A-4465-A67E-17618F4C9FBC}" presName="connSite1" presStyleCnt="0"/>
      <dgm:spPr/>
    </dgm:pt>
    <dgm:pt modelId="{5EFCF4A6-0800-4208-A570-9FCD3EEA366B}" type="pres">
      <dgm:prSet presAssocID="{B5052830-8F27-40E5-8ED2-3D03BD9720C8}" presName="Name9" presStyleLbl="sibTrans2D1" presStyleIdx="0" presStyleCnt="2" custLinFactNeighborY="-2029"/>
      <dgm:spPr/>
      <dgm:t>
        <a:bodyPr/>
        <a:lstStyle/>
        <a:p>
          <a:endParaRPr lang="et-EE"/>
        </a:p>
      </dgm:t>
    </dgm:pt>
    <dgm:pt modelId="{7925D497-F37D-47AB-84AE-9403F3EC3E05}" type="pres">
      <dgm:prSet presAssocID="{93E56E3E-2FF5-42FD-B698-F0E97D49D522}" presName="composite2" presStyleCnt="0"/>
      <dgm:spPr/>
    </dgm:pt>
    <dgm:pt modelId="{D40AA10D-5EE2-489B-AE48-4CC12884D7AB}" type="pres">
      <dgm:prSet presAssocID="{93E56E3E-2FF5-42FD-B698-F0E97D49D522}" presName="dummyNode2" presStyleLbl="node1" presStyleIdx="0" presStyleCnt="3"/>
      <dgm:spPr/>
    </dgm:pt>
    <dgm:pt modelId="{1542AAAC-F00E-4B44-A279-B6712FC3A97F}" type="pres">
      <dgm:prSet presAssocID="{93E56E3E-2FF5-42FD-B698-F0E97D49D522}" presName="childNode2" presStyleLbl="bgAcc1" presStyleIdx="1" presStyleCnt="3" custScaleY="133910" custLinFactNeighborX="-629" custLinFactNeighborY="121">
        <dgm:presLayoutVars>
          <dgm:bulletEnabled val="1"/>
        </dgm:presLayoutVars>
      </dgm:prSet>
      <dgm:spPr/>
      <dgm:t>
        <a:bodyPr/>
        <a:lstStyle/>
        <a:p>
          <a:endParaRPr lang="et-EE"/>
        </a:p>
      </dgm:t>
    </dgm:pt>
    <dgm:pt modelId="{B8232AF7-F94D-4AFF-A814-4797CB0FA8BF}" type="pres">
      <dgm:prSet presAssocID="{93E56E3E-2FF5-42FD-B698-F0E97D49D522}" presName="childNode2tx" presStyleLbl="bgAcc1" presStyleIdx="1" presStyleCnt="3">
        <dgm:presLayoutVars>
          <dgm:bulletEnabled val="1"/>
        </dgm:presLayoutVars>
      </dgm:prSet>
      <dgm:spPr/>
      <dgm:t>
        <a:bodyPr/>
        <a:lstStyle/>
        <a:p>
          <a:endParaRPr lang="et-EE"/>
        </a:p>
      </dgm:t>
    </dgm:pt>
    <dgm:pt modelId="{54050D00-6F09-4F04-A71C-B47B304B7844}" type="pres">
      <dgm:prSet presAssocID="{93E56E3E-2FF5-42FD-B698-F0E97D49D522}" presName="parentNode2" presStyleLbl="node1" presStyleIdx="1" presStyleCnt="3" custLinFactNeighborY="-87778">
        <dgm:presLayoutVars>
          <dgm:chMax val="0"/>
          <dgm:bulletEnabled val="1"/>
        </dgm:presLayoutVars>
      </dgm:prSet>
      <dgm:spPr/>
      <dgm:t>
        <a:bodyPr/>
        <a:lstStyle/>
        <a:p>
          <a:endParaRPr lang="et-EE"/>
        </a:p>
      </dgm:t>
    </dgm:pt>
    <dgm:pt modelId="{CFC5BF55-BF68-4CC0-8BB3-DAA2B6E7D758}" type="pres">
      <dgm:prSet presAssocID="{93E56E3E-2FF5-42FD-B698-F0E97D49D522}" presName="connSite2" presStyleCnt="0"/>
      <dgm:spPr/>
    </dgm:pt>
    <dgm:pt modelId="{C04DFF3C-7B0C-4958-8C3C-F519727FCB69}" type="pres">
      <dgm:prSet presAssocID="{29DEC73C-BBA4-44CA-9FDE-5699D82A6ECC}" presName="Name18" presStyleLbl="sibTrans2D1" presStyleIdx="1" presStyleCnt="2"/>
      <dgm:spPr/>
      <dgm:t>
        <a:bodyPr/>
        <a:lstStyle/>
        <a:p>
          <a:endParaRPr lang="et-EE"/>
        </a:p>
      </dgm:t>
    </dgm:pt>
    <dgm:pt modelId="{34FE21AF-7E13-4A1D-BE5C-1405842EE3FB}" type="pres">
      <dgm:prSet presAssocID="{232EDB52-5F8F-4944-A113-3827B8130877}" presName="composite1" presStyleCnt="0"/>
      <dgm:spPr/>
    </dgm:pt>
    <dgm:pt modelId="{77E74CE5-AE0F-4DEA-AA22-3D2A237AC739}" type="pres">
      <dgm:prSet presAssocID="{232EDB52-5F8F-4944-A113-3827B8130877}" presName="dummyNode1" presStyleLbl="node1" presStyleIdx="1" presStyleCnt="3"/>
      <dgm:spPr/>
    </dgm:pt>
    <dgm:pt modelId="{1201A189-635E-4D39-8AC8-303ADE19D8D3}" type="pres">
      <dgm:prSet presAssocID="{232EDB52-5F8F-4944-A113-3827B8130877}" presName="childNode1" presStyleLbl="bgAcc1" presStyleIdx="2" presStyleCnt="3" custScaleX="113324" custScaleY="134667">
        <dgm:presLayoutVars>
          <dgm:bulletEnabled val="1"/>
        </dgm:presLayoutVars>
      </dgm:prSet>
      <dgm:spPr/>
      <dgm:t>
        <a:bodyPr/>
        <a:lstStyle/>
        <a:p>
          <a:endParaRPr lang="et-EE"/>
        </a:p>
      </dgm:t>
    </dgm:pt>
    <dgm:pt modelId="{D4D8AEAC-47DF-4482-8A22-EBD9D935F476}" type="pres">
      <dgm:prSet presAssocID="{232EDB52-5F8F-4944-A113-3827B8130877}" presName="childNode1tx" presStyleLbl="bgAcc1" presStyleIdx="2" presStyleCnt="3">
        <dgm:presLayoutVars>
          <dgm:bulletEnabled val="1"/>
        </dgm:presLayoutVars>
      </dgm:prSet>
      <dgm:spPr/>
      <dgm:t>
        <a:bodyPr/>
        <a:lstStyle/>
        <a:p>
          <a:endParaRPr lang="et-EE"/>
        </a:p>
      </dgm:t>
    </dgm:pt>
    <dgm:pt modelId="{5B8D1B5D-AA50-40BB-B3FC-379C8A33188D}" type="pres">
      <dgm:prSet presAssocID="{232EDB52-5F8F-4944-A113-3827B8130877}" presName="parentNode1" presStyleLbl="node1" presStyleIdx="2" presStyleCnt="3" custLinFactNeighborX="32" custLinFactNeighborY="78150">
        <dgm:presLayoutVars>
          <dgm:chMax val="1"/>
          <dgm:bulletEnabled val="1"/>
        </dgm:presLayoutVars>
      </dgm:prSet>
      <dgm:spPr/>
      <dgm:t>
        <a:bodyPr/>
        <a:lstStyle/>
        <a:p>
          <a:endParaRPr lang="et-EE"/>
        </a:p>
      </dgm:t>
    </dgm:pt>
    <dgm:pt modelId="{BE43687D-8312-4833-93EA-7EC224941154}" type="pres">
      <dgm:prSet presAssocID="{232EDB52-5F8F-4944-A113-3827B8130877}" presName="connSite1" presStyleCnt="0"/>
      <dgm:spPr/>
    </dgm:pt>
  </dgm:ptLst>
  <dgm:cxnLst>
    <dgm:cxn modelId="{E320D762-547D-4575-A88A-F9EDCF4BE6C6}" srcId="{93E56E3E-2FF5-42FD-B698-F0E97D49D522}" destId="{5CD99433-D5A0-4389-9295-DB0A1A646BFF}" srcOrd="0" destOrd="0" parTransId="{FACEEF87-4DEB-45D8-B25B-C7C676F06FE5}" sibTransId="{EB02CCDD-83F4-4943-8A92-F8AD040FC95A}"/>
    <dgm:cxn modelId="{02AA991F-BA60-46EB-BDDA-D357609200ED}" type="presOf" srcId="{1604B0A1-79D2-4E96-BBA1-EC26C61E76D6}" destId="{D8DCA6FB-F347-46E5-832C-396B2928F08E}" srcOrd="0" destOrd="0" presId="urn:microsoft.com/office/officeart/2005/8/layout/hProcess4"/>
    <dgm:cxn modelId="{DB6DC92C-9BB0-4F82-9205-EA03361FEB8B}" srcId="{232EDB52-5F8F-4944-A113-3827B8130877}" destId="{B7869881-42DE-45B6-B44D-BA049DEECCF4}" srcOrd="0" destOrd="0" parTransId="{BBB494A4-5F96-42F6-9E38-0187984F3055}" sibTransId="{BDB7BFF2-1F5B-4535-B13D-368D2E5BF2BA}"/>
    <dgm:cxn modelId="{A7AEA318-05B7-42DF-A0FF-072B2449686E}" type="presOf" srcId="{5CD99433-D5A0-4389-9295-DB0A1A646BFF}" destId="{B8232AF7-F94D-4AFF-A814-4797CB0FA8BF}" srcOrd="1" destOrd="0" presId="urn:microsoft.com/office/officeart/2005/8/layout/hProcess4"/>
    <dgm:cxn modelId="{3341CCAE-CEF4-48B6-A7C8-97399C7A2400}" type="presOf" srcId="{A24EABCB-1C1F-42EC-BC89-D9B0C20CCA9E}" destId="{C54F1DAA-2B82-49E6-BA7B-1546092B5018}" srcOrd="1" destOrd="0" presId="urn:microsoft.com/office/officeart/2005/8/layout/hProcess4"/>
    <dgm:cxn modelId="{0F68400C-4BA1-4F1F-A3A8-FA4D4A307E68}" srcId="{1604B0A1-79D2-4E96-BBA1-EC26C61E76D6}" destId="{93E56E3E-2FF5-42FD-B698-F0E97D49D522}" srcOrd="1" destOrd="0" parTransId="{8808A650-E060-43E1-8234-572B34C9A48B}" sibTransId="{29DEC73C-BBA4-44CA-9FDE-5699D82A6ECC}"/>
    <dgm:cxn modelId="{C9C334A6-CE66-488D-AE37-944B40946067}" srcId="{1604B0A1-79D2-4E96-BBA1-EC26C61E76D6}" destId="{A08D95FA-8B1A-4465-A67E-17618F4C9FBC}" srcOrd="0" destOrd="0" parTransId="{C77CBDA0-EBC0-49C1-8C07-BB4EAFC21F15}" sibTransId="{B5052830-8F27-40E5-8ED2-3D03BD9720C8}"/>
    <dgm:cxn modelId="{9367FA9D-B431-4FA8-A215-612DB1536ED1}" type="presOf" srcId="{29DEC73C-BBA4-44CA-9FDE-5699D82A6ECC}" destId="{C04DFF3C-7B0C-4958-8C3C-F519727FCB69}" srcOrd="0" destOrd="0" presId="urn:microsoft.com/office/officeart/2005/8/layout/hProcess4"/>
    <dgm:cxn modelId="{C9C1C755-7113-404C-928E-913F47E40ADC}" type="presOf" srcId="{A08D95FA-8B1A-4465-A67E-17618F4C9FBC}" destId="{1CBBE89D-74D1-49EF-A51B-C786805B2488}" srcOrd="0" destOrd="0" presId="urn:microsoft.com/office/officeart/2005/8/layout/hProcess4"/>
    <dgm:cxn modelId="{2EC30DE5-6E97-4AE5-B1DD-C5E691FFDC15}" type="presOf" srcId="{5CD99433-D5A0-4389-9295-DB0A1A646BFF}" destId="{1542AAAC-F00E-4B44-A279-B6712FC3A97F}" srcOrd="0" destOrd="0" presId="urn:microsoft.com/office/officeart/2005/8/layout/hProcess4"/>
    <dgm:cxn modelId="{06AD5E4E-8860-4156-84A5-32C8FA781664}" srcId="{A08D95FA-8B1A-4465-A67E-17618F4C9FBC}" destId="{A24EABCB-1C1F-42EC-BC89-D9B0C20CCA9E}" srcOrd="0" destOrd="0" parTransId="{0B3B8ABC-4A6D-4564-BD92-B51DEB47CE84}" sibTransId="{FD001E30-7B8D-4A77-9624-DAADE857B71B}"/>
    <dgm:cxn modelId="{CD2712D0-3594-49E1-A3C8-7A341CC2BB32}" type="presOf" srcId="{93E56E3E-2FF5-42FD-B698-F0E97D49D522}" destId="{54050D00-6F09-4F04-A71C-B47B304B7844}" srcOrd="0" destOrd="0" presId="urn:microsoft.com/office/officeart/2005/8/layout/hProcess4"/>
    <dgm:cxn modelId="{5A6A3DE0-CC9E-4F5A-9479-9F2C81549DE1}" srcId="{1604B0A1-79D2-4E96-BBA1-EC26C61E76D6}" destId="{232EDB52-5F8F-4944-A113-3827B8130877}" srcOrd="2" destOrd="0" parTransId="{E278BCBC-995B-48A6-9D90-77CDEF97CDFC}" sibTransId="{C43223C6-5796-4EDF-9C6C-041E020D0589}"/>
    <dgm:cxn modelId="{02E1F769-B0C1-41EC-B7A2-5402BB1221F5}" type="presOf" srcId="{A24EABCB-1C1F-42EC-BC89-D9B0C20CCA9E}" destId="{C737DBDA-2093-4122-8B02-DF06554F16EE}" srcOrd="0" destOrd="0" presId="urn:microsoft.com/office/officeart/2005/8/layout/hProcess4"/>
    <dgm:cxn modelId="{8E2C81A8-02D1-4E2A-B461-CA36CE1479D8}" type="presOf" srcId="{B5052830-8F27-40E5-8ED2-3D03BD9720C8}" destId="{5EFCF4A6-0800-4208-A570-9FCD3EEA366B}" srcOrd="0" destOrd="0" presId="urn:microsoft.com/office/officeart/2005/8/layout/hProcess4"/>
    <dgm:cxn modelId="{1106BDD9-8EDE-4C1B-A5AB-E01DFC808AF7}" type="presOf" srcId="{B7869881-42DE-45B6-B44D-BA049DEECCF4}" destId="{1201A189-635E-4D39-8AC8-303ADE19D8D3}" srcOrd="0" destOrd="0" presId="urn:microsoft.com/office/officeart/2005/8/layout/hProcess4"/>
    <dgm:cxn modelId="{ECCE1CA5-6BA4-47DD-BD5A-E5735783CB40}" type="presOf" srcId="{B7869881-42DE-45B6-B44D-BA049DEECCF4}" destId="{D4D8AEAC-47DF-4482-8A22-EBD9D935F476}" srcOrd="1" destOrd="0" presId="urn:microsoft.com/office/officeart/2005/8/layout/hProcess4"/>
    <dgm:cxn modelId="{A9D7F476-A4B7-4AF6-BEAA-DE49C2CF1A9A}" type="presOf" srcId="{232EDB52-5F8F-4944-A113-3827B8130877}" destId="{5B8D1B5D-AA50-40BB-B3FC-379C8A33188D}" srcOrd="0" destOrd="0" presId="urn:microsoft.com/office/officeart/2005/8/layout/hProcess4"/>
    <dgm:cxn modelId="{14A13C3B-B339-4814-B69E-5D800BEB81ED}" type="presParOf" srcId="{D8DCA6FB-F347-46E5-832C-396B2928F08E}" destId="{6B5234EB-4458-44D9-B23C-6A4A3A0CA243}" srcOrd="0" destOrd="0" presId="urn:microsoft.com/office/officeart/2005/8/layout/hProcess4"/>
    <dgm:cxn modelId="{3F866AA2-5E25-4420-BAE0-2EE275291FB7}" type="presParOf" srcId="{D8DCA6FB-F347-46E5-832C-396B2928F08E}" destId="{B395038B-00FD-4FF8-B2A6-3492A6EB90D6}" srcOrd="1" destOrd="0" presId="urn:microsoft.com/office/officeart/2005/8/layout/hProcess4"/>
    <dgm:cxn modelId="{62E5EB00-2F6A-4432-8973-16A24468B290}" type="presParOf" srcId="{D8DCA6FB-F347-46E5-832C-396B2928F08E}" destId="{FDA6122E-FF45-4332-9F87-BE541DD7542E}" srcOrd="2" destOrd="0" presId="urn:microsoft.com/office/officeart/2005/8/layout/hProcess4"/>
    <dgm:cxn modelId="{852A744F-B0A6-4474-ACA3-65409712D5B5}" type="presParOf" srcId="{FDA6122E-FF45-4332-9F87-BE541DD7542E}" destId="{058D84BE-9A23-4344-AB3B-A82B31AD715F}" srcOrd="0" destOrd="0" presId="urn:microsoft.com/office/officeart/2005/8/layout/hProcess4"/>
    <dgm:cxn modelId="{4193DD05-AFA1-48ED-9F7F-0305D2242CBC}" type="presParOf" srcId="{058D84BE-9A23-4344-AB3B-A82B31AD715F}" destId="{EAA50B44-EB30-4977-A5D6-809A8B162367}" srcOrd="0" destOrd="0" presId="urn:microsoft.com/office/officeart/2005/8/layout/hProcess4"/>
    <dgm:cxn modelId="{77F9D5B8-2215-407F-9098-D77C1FBB6912}" type="presParOf" srcId="{058D84BE-9A23-4344-AB3B-A82B31AD715F}" destId="{C737DBDA-2093-4122-8B02-DF06554F16EE}" srcOrd="1" destOrd="0" presId="urn:microsoft.com/office/officeart/2005/8/layout/hProcess4"/>
    <dgm:cxn modelId="{F8A53815-B589-47A7-A719-5B87E63533C9}" type="presParOf" srcId="{058D84BE-9A23-4344-AB3B-A82B31AD715F}" destId="{C54F1DAA-2B82-49E6-BA7B-1546092B5018}" srcOrd="2" destOrd="0" presId="urn:microsoft.com/office/officeart/2005/8/layout/hProcess4"/>
    <dgm:cxn modelId="{C0A3343D-FD8F-4DF2-B398-8D5E78C30CC7}" type="presParOf" srcId="{058D84BE-9A23-4344-AB3B-A82B31AD715F}" destId="{1CBBE89D-74D1-49EF-A51B-C786805B2488}" srcOrd="3" destOrd="0" presId="urn:microsoft.com/office/officeart/2005/8/layout/hProcess4"/>
    <dgm:cxn modelId="{6F8BE2FB-4B5F-47A9-B266-97236287E5EF}" type="presParOf" srcId="{058D84BE-9A23-4344-AB3B-A82B31AD715F}" destId="{58D8F0AE-3ED0-4D05-8BF3-7556DD3BD02E}" srcOrd="4" destOrd="0" presId="urn:microsoft.com/office/officeart/2005/8/layout/hProcess4"/>
    <dgm:cxn modelId="{CEC119F6-05B9-4935-A338-C8F653D59308}" type="presParOf" srcId="{FDA6122E-FF45-4332-9F87-BE541DD7542E}" destId="{5EFCF4A6-0800-4208-A570-9FCD3EEA366B}" srcOrd="1" destOrd="0" presId="urn:microsoft.com/office/officeart/2005/8/layout/hProcess4"/>
    <dgm:cxn modelId="{7997892F-D2C9-48B8-A4AA-233C8C5E010F}" type="presParOf" srcId="{FDA6122E-FF45-4332-9F87-BE541DD7542E}" destId="{7925D497-F37D-47AB-84AE-9403F3EC3E05}" srcOrd="2" destOrd="0" presId="urn:microsoft.com/office/officeart/2005/8/layout/hProcess4"/>
    <dgm:cxn modelId="{98EA4C70-CB65-4A37-95A3-D0A0DE8860E8}" type="presParOf" srcId="{7925D497-F37D-47AB-84AE-9403F3EC3E05}" destId="{D40AA10D-5EE2-489B-AE48-4CC12884D7AB}" srcOrd="0" destOrd="0" presId="urn:microsoft.com/office/officeart/2005/8/layout/hProcess4"/>
    <dgm:cxn modelId="{502EDC7B-ED1C-46E8-80BF-95A0D5978BD6}" type="presParOf" srcId="{7925D497-F37D-47AB-84AE-9403F3EC3E05}" destId="{1542AAAC-F00E-4B44-A279-B6712FC3A97F}" srcOrd="1" destOrd="0" presId="urn:microsoft.com/office/officeart/2005/8/layout/hProcess4"/>
    <dgm:cxn modelId="{71B90B2A-2AB9-4716-8464-709DB895CA0E}" type="presParOf" srcId="{7925D497-F37D-47AB-84AE-9403F3EC3E05}" destId="{B8232AF7-F94D-4AFF-A814-4797CB0FA8BF}" srcOrd="2" destOrd="0" presId="urn:microsoft.com/office/officeart/2005/8/layout/hProcess4"/>
    <dgm:cxn modelId="{0EB8408A-26C3-47B9-899D-589C57E727E0}" type="presParOf" srcId="{7925D497-F37D-47AB-84AE-9403F3EC3E05}" destId="{54050D00-6F09-4F04-A71C-B47B304B7844}" srcOrd="3" destOrd="0" presId="urn:microsoft.com/office/officeart/2005/8/layout/hProcess4"/>
    <dgm:cxn modelId="{20A5CBBE-FFD0-495F-899B-D90A046C3B58}" type="presParOf" srcId="{7925D497-F37D-47AB-84AE-9403F3EC3E05}" destId="{CFC5BF55-BF68-4CC0-8BB3-DAA2B6E7D758}" srcOrd="4" destOrd="0" presId="urn:microsoft.com/office/officeart/2005/8/layout/hProcess4"/>
    <dgm:cxn modelId="{4199FBA6-88FD-4D12-A801-D25CBA921D0F}" type="presParOf" srcId="{FDA6122E-FF45-4332-9F87-BE541DD7542E}" destId="{C04DFF3C-7B0C-4958-8C3C-F519727FCB69}" srcOrd="3" destOrd="0" presId="urn:microsoft.com/office/officeart/2005/8/layout/hProcess4"/>
    <dgm:cxn modelId="{63CDF007-A4F8-4669-B4B7-C611B7C2CDC2}" type="presParOf" srcId="{FDA6122E-FF45-4332-9F87-BE541DD7542E}" destId="{34FE21AF-7E13-4A1D-BE5C-1405842EE3FB}" srcOrd="4" destOrd="0" presId="urn:microsoft.com/office/officeart/2005/8/layout/hProcess4"/>
    <dgm:cxn modelId="{860CF9F9-1DF4-4B5C-B078-FC256A7103F3}" type="presParOf" srcId="{34FE21AF-7E13-4A1D-BE5C-1405842EE3FB}" destId="{77E74CE5-AE0F-4DEA-AA22-3D2A237AC739}" srcOrd="0" destOrd="0" presId="urn:microsoft.com/office/officeart/2005/8/layout/hProcess4"/>
    <dgm:cxn modelId="{2DA0E68D-DEA5-4BDF-80E9-1DE1D9B264D4}" type="presParOf" srcId="{34FE21AF-7E13-4A1D-BE5C-1405842EE3FB}" destId="{1201A189-635E-4D39-8AC8-303ADE19D8D3}" srcOrd="1" destOrd="0" presId="urn:microsoft.com/office/officeart/2005/8/layout/hProcess4"/>
    <dgm:cxn modelId="{29B26015-EEC4-4F6D-9BC2-21CD734449FE}" type="presParOf" srcId="{34FE21AF-7E13-4A1D-BE5C-1405842EE3FB}" destId="{D4D8AEAC-47DF-4482-8A22-EBD9D935F476}" srcOrd="2" destOrd="0" presId="urn:microsoft.com/office/officeart/2005/8/layout/hProcess4"/>
    <dgm:cxn modelId="{2D8A0366-07BA-4F19-862A-5AB5D213E232}" type="presParOf" srcId="{34FE21AF-7E13-4A1D-BE5C-1405842EE3FB}" destId="{5B8D1B5D-AA50-40BB-B3FC-379C8A33188D}" srcOrd="3" destOrd="0" presId="urn:microsoft.com/office/officeart/2005/8/layout/hProcess4"/>
    <dgm:cxn modelId="{58F214F7-23DA-4AD6-9850-8BD08FD09244}" type="presParOf" srcId="{34FE21AF-7E13-4A1D-BE5C-1405842EE3FB}" destId="{BE43687D-8312-4833-93EA-7EC22494115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23621-F5FE-4958-B67E-320702FA6685}">
      <dsp:nvSpPr>
        <dsp:cNvPr id="0" name=""/>
        <dsp:cNvSpPr/>
      </dsp:nvSpPr>
      <dsp:spPr>
        <a:xfrm>
          <a:off x="0" y="0"/>
          <a:ext cx="7937482" cy="4532073"/>
        </a:xfrm>
        <a:prstGeom prst="roundRect">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t-EE" sz="3600" kern="1200" dirty="0" smtClean="0"/>
            <a:t>M</a:t>
          </a:r>
          <a:r>
            <a:rPr lang="fi-FI" sz="3600" kern="1200" dirty="0" smtClean="0"/>
            <a:t>uuta </a:t>
          </a:r>
          <a:r>
            <a:rPr lang="fi-FI" sz="3600" kern="1200" dirty="0" err="1" smtClean="0"/>
            <a:t>e-arvete</a:t>
          </a:r>
          <a:r>
            <a:rPr lang="fi-FI" sz="3600" kern="1200" dirty="0" smtClean="0"/>
            <a:t> </a:t>
          </a:r>
          <a:r>
            <a:rPr lang="fi-FI" sz="3600" kern="1200" dirty="0" err="1" smtClean="0"/>
            <a:t>kasutamine</a:t>
          </a:r>
          <a:r>
            <a:rPr lang="fi-FI" sz="3600" kern="1200" dirty="0" smtClean="0"/>
            <a:t> </a:t>
          </a:r>
          <a:r>
            <a:rPr lang="fi-FI" sz="3600" kern="1200" dirty="0" err="1" smtClean="0"/>
            <a:t>era-</a:t>
          </a:r>
          <a:r>
            <a:rPr lang="fi-FI" sz="3600" kern="1200" dirty="0" smtClean="0"/>
            <a:t> ja </a:t>
          </a:r>
          <a:r>
            <a:rPr lang="fi-FI" sz="3600" kern="1200" dirty="0" err="1" smtClean="0"/>
            <a:t>avaliku</a:t>
          </a:r>
          <a:r>
            <a:rPr lang="fi-FI" sz="3600" kern="1200" dirty="0" smtClean="0"/>
            <a:t> sektori </a:t>
          </a:r>
          <a:r>
            <a:rPr lang="fi-FI" sz="3600" kern="1200" dirty="0" err="1" smtClean="0"/>
            <a:t>vahelisel</a:t>
          </a:r>
          <a:r>
            <a:rPr lang="fi-FI" sz="3600" kern="1200" dirty="0" smtClean="0"/>
            <a:t> </a:t>
          </a:r>
          <a:r>
            <a:rPr lang="et-EE" sz="3600" kern="1200" dirty="0" smtClean="0"/>
            <a:t>(B2G) </a:t>
          </a:r>
          <a:r>
            <a:rPr lang="fi-FI" sz="3600" kern="1200" dirty="0" err="1" smtClean="0"/>
            <a:t>arveldamisel</a:t>
          </a:r>
          <a:r>
            <a:rPr lang="fi-FI" sz="3600" kern="1200" dirty="0" smtClean="0"/>
            <a:t> </a:t>
          </a:r>
          <a:r>
            <a:rPr lang="fi-FI" sz="3600" kern="1200" dirty="0" err="1" smtClean="0"/>
            <a:t>kohustuslikuks</a:t>
          </a:r>
          <a:endParaRPr lang="et-EE" sz="3600" kern="1200" dirty="0" smtClean="0"/>
        </a:p>
        <a:p>
          <a:pPr lvl="0" algn="ctr" defTabSz="1600200">
            <a:lnSpc>
              <a:spcPct val="90000"/>
            </a:lnSpc>
            <a:spcBef>
              <a:spcPct val="0"/>
            </a:spcBef>
            <a:spcAft>
              <a:spcPct val="35000"/>
            </a:spcAft>
          </a:pPr>
          <a:r>
            <a:rPr lang="fi-FI" sz="3600" kern="1200" dirty="0" smtClean="0"/>
            <a:t> 2016</a:t>
          </a:r>
          <a:r>
            <a:rPr lang="et-EE" sz="3600" kern="1200" dirty="0" smtClean="0"/>
            <a:t>. aasta lõpuks, kus</a:t>
          </a:r>
          <a:r>
            <a:rPr lang="fi-FI" sz="3600" kern="1200" dirty="0" smtClean="0"/>
            <a:t> </a:t>
          </a:r>
          <a:endParaRPr lang="et-EE" sz="36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t-EE" sz="3200" u="sng" kern="1200" dirty="0" smtClean="0">
              <a:solidFill>
                <a:schemeClr val="bg1"/>
              </a:solidFill>
              <a:latin typeface="+mn-lt"/>
              <a:ea typeface="+mj-ea"/>
              <a:cs typeface="Arial"/>
            </a:rPr>
            <a:t>Avalikul sektoril on kohustus e-arveid vastu võtta</a:t>
          </a:r>
        </a:p>
        <a:p>
          <a:pPr lvl="0" algn="ctr" defTabSz="1600200">
            <a:lnSpc>
              <a:spcPct val="90000"/>
            </a:lnSpc>
            <a:spcBef>
              <a:spcPct val="0"/>
            </a:spcBef>
            <a:spcAft>
              <a:spcPct val="35000"/>
            </a:spcAft>
          </a:pPr>
          <a:r>
            <a:rPr lang="et-EE" sz="3200" u="sng" kern="1200" dirty="0" smtClean="0">
              <a:solidFill>
                <a:schemeClr val="bg1"/>
              </a:solidFill>
              <a:latin typeface="+mn-lt"/>
              <a:ea typeface="+mj-ea"/>
              <a:cs typeface="Arial"/>
            </a:rPr>
            <a:t>Erasektoril on kohustus saata avalikule sektorile ainult e-arveid</a:t>
          </a:r>
        </a:p>
      </dsp:txBody>
      <dsp:txXfrm>
        <a:off x="221238" y="221238"/>
        <a:ext cx="7495006" cy="40895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7DBDA-2093-4122-8B02-DF06554F16EE}">
      <dsp:nvSpPr>
        <dsp:cNvPr id="0" name=""/>
        <dsp:cNvSpPr/>
      </dsp:nvSpPr>
      <dsp:spPr>
        <a:xfrm>
          <a:off x="4411" y="1569438"/>
          <a:ext cx="1704185" cy="20548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t-EE" sz="1600" b="1" kern="1200" dirty="0" smtClean="0">
              <a:solidFill>
                <a:srgbClr val="0070C0"/>
              </a:solidFill>
            </a:rPr>
            <a:t>E-arveldaja</a:t>
          </a:r>
          <a:r>
            <a:rPr lang="et-EE" sz="1600" b="0" kern="1200" dirty="0" smtClean="0"/>
            <a:t> </a:t>
          </a:r>
          <a:endParaRPr lang="et-EE" sz="1600" b="0" kern="1200" dirty="0"/>
        </a:p>
        <a:p>
          <a:pPr marL="171450" lvl="1" indent="-171450" algn="l" defTabSz="711200">
            <a:lnSpc>
              <a:spcPct val="100000"/>
            </a:lnSpc>
            <a:spcBef>
              <a:spcPct val="0"/>
            </a:spcBef>
            <a:spcAft>
              <a:spcPct val="15000"/>
            </a:spcAft>
            <a:buChar char="••"/>
          </a:pPr>
          <a:r>
            <a:rPr lang="et-EE" sz="1600" b="0" kern="1200" dirty="0" smtClean="0"/>
            <a:t>SAP</a:t>
          </a:r>
          <a:endParaRPr lang="et-EE" sz="1600" b="0" kern="1200" dirty="0"/>
        </a:p>
        <a:p>
          <a:pPr marL="171450" lvl="1" indent="-171450" algn="l" defTabSz="711200">
            <a:lnSpc>
              <a:spcPct val="90000"/>
            </a:lnSpc>
            <a:spcBef>
              <a:spcPct val="0"/>
            </a:spcBef>
            <a:spcAft>
              <a:spcPts val="0"/>
            </a:spcAft>
            <a:buChar char="••"/>
          </a:pPr>
          <a:r>
            <a:rPr lang="et-EE" sz="1600" b="0" kern="1200" dirty="0" smtClean="0"/>
            <a:t>VERP</a:t>
          </a:r>
          <a:endParaRPr lang="et-EE" sz="1600" b="0" kern="1200" dirty="0"/>
        </a:p>
        <a:p>
          <a:pPr marL="171450" lvl="1" indent="-171450" algn="l" defTabSz="711200">
            <a:lnSpc>
              <a:spcPct val="90000"/>
            </a:lnSpc>
            <a:spcBef>
              <a:spcPct val="0"/>
            </a:spcBef>
            <a:spcAft>
              <a:spcPct val="15000"/>
            </a:spcAft>
            <a:buChar char="••"/>
          </a:pPr>
          <a:r>
            <a:rPr lang="et-EE" sz="1600" b="0" kern="1200" dirty="0" smtClean="0"/>
            <a:t>Merit Pilve Aktiva</a:t>
          </a:r>
          <a:endParaRPr lang="et-EE" sz="1600" b="0" kern="1200" dirty="0"/>
        </a:p>
        <a:p>
          <a:pPr marL="171450" lvl="1" indent="-171450" algn="l" defTabSz="711200">
            <a:lnSpc>
              <a:spcPct val="90000"/>
            </a:lnSpc>
            <a:spcBef>
              <a:spcPct val="0"/>
            </a:spcBef>
            <a:spcAft>
              <a:spcPct val="15000"/>
            </a:spcAft>
            <a:buChar char="••"/>
          </a:pPr>
          <a:r>
            <a:rPr lang="et-EE" sz="1600" b="0" kern="1200" dirty="0" err="1" smtClean="0">
              <a:solidFill>
                <a:srgbClr val="0070C0"/>
              </a:solidFill>
            </a:rPr>
            <a:t>Arved.ee</a:t>
          </a:r>
          <a:endParaRPr lang="et-EE" sz="1600" b="0" kern="1200" dirty="0">
            <a:solidFill>
              <a:srgbClr val="0070C0"/>
            </a:solidFill>
          </a:endParaRPr>
        </a:p>
        <a:p>
          <a:pPr marL="171450" lvl="1" indent="-171450" algn="l" defTabSz="711200">
            <a:lnSpc>
              <a:spcPct val="90000"/>
            </a:lnSpc>
            <a:spcBef>
              <a:spcPct val="0"/>
            </a:spcBef>
            <a:spcAft>
              <a:spcPct val="15000"/>
            </a:spcAft>
            <a:buChar char="••"/>
          </a:pPr>
          <a:r>
            <a:rPr lang="et-EE" sz="1600" b="0" kern="1200" dirty="0" smtClean="0">
              <a:solidFill>
                <a:srgbClr val="0070C0"/>
              </a:solidFill>
            </a:rPr>
            <a:t>Omniva AH</a:t>
          </a:r>
          <a:endParaRPr lang="et-EE" sz="1600" b="0" kern="1200" dirty="0">
            <a:solidFill>
              <a:srgbClr val="0070C0"/>
            </a:solidFill>
          </a:endParaRPr>
        </a:p>
      </dsp:txBody>
      <dsp:txXfrm>
        <a:off x="51699" y="1616726"/>
        <a:ext cx="1609609" cy="1519961"/>
      </dsp:txXfrm>
    </dsp:sp>
    <dsp:sp modelId="{5EFCF4A6-0800-4208-A570-9FCD3EEA366B}">
      <dsp:nvSpPr>
        <dsp:cNvPr id="0" name=""/>
        <dsp:cNvSpPr/>
      </dsp:nvSpPr>
      <dsp:spPr>
        <a:xfrm>
          <a:off x="985488" y="2593918"/>
          <a:ext cx="1658983" cy="1658983"/>
        </a:xfrm>
        <a:prstGeom prst="leftCircularArrow">
          <a:avLst>
            <a:gd name="adj1" fmla="val 2503"/>
            <a:gd name="adj2" fmla="val 303399"/>
            <a:gd name="adj3" fmla="val 551489"/>
            <a:gd name="adj4" fmla="val 7497069"/>
            <a:gd name="adj5" fmla="val 2920"/>
          </a:avLst>
        </a:prstGeom>
        <a:solidFill>
          <a:srgbClr val="0084D1"/>
        </a:solidFill>
        <a:ln>
          <a:noFill/>
        </a:ln>
        <a:effectLst/>
      </dsp:spPr>
      <dsp:style>
        <a:lnRef idx="0">
          <a:scrgbClr r="0" g="0" b="0"/>
        </a:lnRef>
        <a:fillRef idx="1">
          <a:scrgbClr r="0" g="0" b="0"/>
        </a:fillRef>
        <a:effectRef idx="0">
          <a:scrgbClr r="0" g="0" b="0"/>
        </a:effectRef>
        <a:fontRef idx="minor">
          <a:schemeClr val="lt1"/>
        </a:fontRef>
      </dsp:style>
    </dsp:sp>
    <dsp:sp modelId="{1CBBE89D-74D1-49EF-A51B-C786805B2488}">
      <dsp:nvSpPr>
        <dsp:cNvPr id="0" name=""/>
        <dsp:cNvSpPr/>
      </dsp:nvSpPr>
      <dsp:spPr>
        <a:xfrm>
          <a:off x="678538" y="3553673"/>
          <a:ext cx="1374034" cy="546408"/>
        </a:xfrm>
        <a:prstGeom prst="roundRect">
          <a:avLst>
            <a:gd name="adj" fmla="val 10000"/>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t-EE" sz="1500" kern="1200" dirty="0" smtClean="0"/>
            <a:t>arve väljastamine</a:t>
          </a:r>
          <a:endParaRPr lang="et-EE" sz="1500" kern="1200" dirty="0"/>
        </a:p>
      </dsp:txBody>
      <dsp:txXfrm>
        <a:off x="694542" y="3569677"/>
        <a:ext cx="1342026" cy="514400"/>
      </dsp:txXfrm>
    </dsp:sp>
    <dsp:sp modelId="{1542AAAC-F00E-4B44-A279-B6712FC3A97F}">
      <dsp:nvSpPr>
        <dsp:cNvPr id="0" name=""/>
        <dsp:cNvSpPr/>
      </dsp:nvSpPr>
      <dsp:spPr>
        <a:xfrm>
          <a:off x="2022696" y="1642939"/>
          <a:ext cx="1819331" cy="1910949"/>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72000" lvl="1" indent="-171450" algn="l" defTabSz="711200">
            <a:lnSpc>
              <a:spcPct val="90000"/>
            </a:lnSpc>
            <a:spcBef>
              <a:spcPct val="0"/>
            </a:spcBef>
            <a:spcAft>
              <a:spcPts val="600"/>
            </a:spcAft>
            <a:buChar char="••"/>
          </a:pPr>
          <a:r>
            <a:rPr lang="et-EE" sz="1600" b="1" kern="1200" dirty="0" smtClean="0">
              <a:solidFill>
                <a:srgbClr val="0084D1"/>
              </a:solidFill>
            </a:rPr>
            <a:t>Omniva</a:t>
          </a:r>
          <a:endParaRPr lang="et-EE" sz="1600" b="1" kern="1200" dirty="0">
            <a:solidFill>
              <a:srgbClr val="0084D1"/>
            </a:solidFill>
          </a:endParaRPr>
        </a:p>
        <a:p>
          <a:pPr marL="171450" lvl="1" indent="-171450" algn="l" defTabSz="711200">
            <a:lnSpc>
              <a:spcPct val="90000"/>
            </a:lnSpc>
            <a:spcBef>
              <a:spcPct val="0"/>
            </a:spcBef>
            <a:spcAft>
              <a:spcPct val="15000"/>
            </a:spcAft>
            <a:buChar char="••"/>
          </a:pPr>
          <a:r>
            <a:rPr lang="et-EE" sz="1600" b="1" kern="1200" dirty="0" smtClean="0">
              <a:solidFill>
                <a:srgbClr val="0084D1"/>
              </a:solidFill>
            </a:rPr>
            <a:t>Fitek</a:t>
          </a:r>
          <a:endParaRPr lang="et-EE" sz="1600" b="1" kern="1200" dirty="0">
            <a:solidFill>
              <a:srgbClr val="0084D1"/>
            </a:solidFill>
          </a:endParaRPr>
        </a:p>
        <a:p>
          <a:pPr marL="171450" lvl="1" indent="-171450" algn="l" defTabSz="711200">
            <a:lnSpc>
              <a:spcPct val="90000"/>
            </a:lnSpc>
            <a:spcBef>
              <a:spcPct val="0"/>
            </a:spcBef>
            <a:spcAft>
              <a:spcPct val="15000"/>
            </a:spcAft>
            <a:buChar char="••"/>
          </a:pPr>
          <a:r>
            <a:rPr lang="et-EE" sz="1600" b="1" kern="1200" dirty="0" smtClean="0">
              <a:solidFill>
                <a:srgbClr val="0084D1"/>
              </a:solidFill>
            </a:rPr>
            <a:t>Telema</a:t>
          </a:r>
          <a:endParaRPr lang="et-EE" sz="1600" b="1" kern="1200" dirty="0">
            <a:solidFill>
              <a:srgbClr val="0084D1"/>
            </a:solidFill>
          </a:endParaRPr>
        </a:p>
        <a:p>
          <a:pPr marL="171450" lvl="1" indent="-171450" algn="l" defTabSz="711200">
            <a:lnSpc>
              <a:spcPct val="90000"/>
            </a:lnSpc>
            <a:spcBef>
              <a:spcPct val="0"/>
            </a:spcBef>
            <a:spcAft>
              <a:spcPct val="15000"/>
            </a:spcAft>
            <a:buChar char="••"/>
          </a:pPr>
          <a:r>
            <a:rPr lang="et-EE" sz="1600" b="1" kern="1200" dirty="0" smtClean="0">
              <a:solidFill>
                <a:srgbClr val="0084D1"/>
              </a:solidFill>
            </a:rPr>
            <a:t>Operaator/DVK</a:t>
          </a:r>
          <a:endParaRPr lang="et-EE" sz="1600" b="1" kern="1200" dirty="0">
            <a:solidFill>
              <a:srgbClr val="0084D1"/>
            </a:solidFill>
          </a:endParaRPr>
        </a:p>
      </dsp:txBody>
      <dsp:txXfrm>
        <a:off x="2066672" y="2096404"/>
        <a:ext cx="1731379" cy="1413508"/>
      </dsp:txXfrm>
    </dsp:sp>
    <dsp:sp modelId="{C04DFF3C-7B0C-4958-8C3C-F519727FCB69}">
      <dsp:nvSpPr>
        <dsp:cNvPr id="0" name=""/>
        <dsp:cNvSpPr/>
      </dsp:nvSpPr>
      <dsp:spPr>
        <a:xfrm>
          <a:off x="3027919" y="1009280"/>
          <a:ext cx="2009141" cy="2009141"/>
        </a:xfrm>
        <a:prstGeom prst="circularArrow">
          <a:avLst>
            <a:gd name="adj1" fmla="val 2067"/>
            <a:gd name="adj2" fmla="val 248016"/>
            <a:gd name="adj3" fmla="val 19807652"/>
            <a:gd name="adj4" fmla="val 12806690"/>
            <a:gd name="adj5" fmla="val 2411"/>
          </a:avLst>
        </a:prstGeom>
        <a:solidFill>
          <a:srgbClr val="0084D1"/>
        </a:solidFill>
        <a:ln>
          <a:noFill/>
        </a:ln>
        <a:effectLst/>
      </dsp:spPr>
      <dsp:style>
        <a:lnRef idx="0">
          <a:scrgbClr r="0" g="0" b="0"/>
        </a:lnRef>
        <a:fillRef idx="1">
          <a:scrgbClr r="0" g="0" b="0"/>
        </a:fillRef>
        <a:effectRef idx="0">
          <a:scrgbClr r="0" g="0" b="0"/>
        </a:effectRef>
        <a:fontRef idx="minor">
          <a:schemeClr val="lt1"/>
        </a:fontRef>
      </dsp:style>
    </dsp:sp>
    <dsp:sp modelId="{54050D00-6F09-4F04-A71C-B47B304B7844}">
      <dsp:nvSpPr>
        <dsp:cNvPr id="0" name=""/>
        <dsp:cNvSpPr/>
      </dsp:nvSpPr>
      <dsp:spPr>
        <a:xfrm>
          <a:off x="2445027" y="1505586"/>
          <a:ext cx="1374034" cy="546408"/>
        </a:xfrm>
        <a:prstGeom prst="roundRect">
          <a:avLst>
            <a:gd name="adj" fmla="val 10000"/>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t-EE" sz="1500" kern="1200" dirty="0" smtClean="0"/>
            <a:t>arve edastamine  operaatorid</a:t>
          </a:r>
          <a:endParaRPr lang="et-EE" sz="1500" kern="1200" dirty="0"/>
        </a:p>
      </dsp:txBody>
      <dsp:txXfrm>
        <a:off x="2461031" y="1521590"/>
        <a:ext cx="1342026" cy="514400"/>
      </dsp:txXfrm>
    </dsp:sp>
    <dsp:sp modelId="{3294676C-9B04-4FF4-9F19-9BB05EA3A5A9}">
      <dsp:nvSpPr>
        <dsp:cNvPr id="0" name=""/>
        <dsp:cNvSpPr/>
      </dsp:nvSpPr>
      <dsp:spPr>
        <a:xfrm>
          <a:off x="4050974" y="1554049"/>
          <a:ext cx="1818604" cy="19584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t-EE" sz="1600" b="0" kern="1200" dirty="0" smtClean="0">
              <a:solidFill>
                <a:srgbClr val="0070C0"/>
              </a:solidFill>
            </a:rPr>
            <a:t>Operaatori arvete haldus</a:t>
          </a:r>
          <a:endParaRPr lang="et-EE" sz="1600" b="0" kern="1200" dirty="0">
            <a:solidFill>
              <a:srgbClr val="0070C0"/>
            </a:solidFill>
          </a:endParaRPr>
        </a:p>
        <a:p>
          <a:pPr marL="171450" lvl="1" indent="-171450" algn="l" defTabSz="711200">
            <a:lnSpc>
              <a:spcPct val="90000"/>
            </a:lnSpc>
            <a:spcBef>
              <a:spcPct val="0"/>
            </a:spcBef>
            <a:spcAft>
              <a:spcPct val="15000"/>
            </a:spcAft>
            <a:buChar char="••"/>
          </a:pPr>
          <a:r>
            <a:rPr lang="et-EE" sz="1600" kern="1200" dirty="0" smtClean="0"/>
            <a:t>DHS </a:t>
          </a:r>
          <a:r>
            <a:rPr lang="et-EE" sz="1600" kern="1200" dirty="0" err="1" smtClean="0"/>
            <a:t>Amphora</a:t>
          </a:r>
          <a:endParaRPr lang="et-EE" sz="1600" kern="1200" dirty="0"/>
        </a:p>
        <a:p>
          <a:pPr marL="171450" lvl="1" indent="-171450" algn="l" defTabSz="711200">
            <a:lnSpc>
              <a:spcPct val="90000"/>
            </a:lnSpc>
            <a:spcBef>
              <a:spcPct val="0"/>
            </a:spcBef>
            <a:spcAft>
              <a:spcPct val="15000"/>
            </a:spcAft>
            <a:buChar char="••"/>
          </a:pPr>
          <a:r>
            <a:rPr lang="et-EE" sz="1600" kern="1200" dirty="0" err="1" smtClean="0"/>
            <a:t>Rp.tarkvara</a:t>
          </a:r>
          <a:r>
            <a:rPr lang="et-EE" sz="1600" kern="1200" dirty="0" smtClean="0"/>
            <a:t> Axapta</a:t>
          </a:r>
          <a:endParaRPr lang="et-EE" sz="1600" kern="1200" dirty="0"/>
        </a:p>
        <a:p>
          <a:pPr marL="171450" lvl="1" indent="-171450" algn="l" defTabSz="800100">
            <a:lnSpc>
              <a:spcPct val="90000"/>
            </a:lnSpc>
            <a:spcBef>
              <a:spcPct val="0"/>
            </a:spcBef>
            <a:spcAft>
              <a:spcPct val="15000"/>
            </a:spcAft>
            <a:buChar char="••"/>
          </a:pPr>
          <a:r>
            <a:rPr lang="et-EE" sz="1800" kern="1200" dirty="0" err="1" smtClean="0"/>
            <a:t>Dstream</a:t>
          </a:r>
          <a:endParaRPr lang="et-EE" sz="1800" kern="1200" dirty="0"/>
        </a:p>
      </dsp:txBody>
      <dsp:txXfrm>
        <a:off x="4096044" y="1599119"/>
        <a:ext cx="1728464" cy="1448665"/>
      </dsp:txXfrm>
    </dsp:sp>
    <dsp:sp modelId="{C6350B2C-6D0A-4921-9D7B-E8BE21514BCA}">
      <dsp:nvSpPr>
        <dsp:cNvPr id="0" name=""/>
        <dsp:cNvSpPr/>
      </dsp:nvSpPr>
      <dsp:spPr>
        <a:xfrm>
          <a:off x="4874488" y="2519189"/>
          <a:ext cx="1876421" cy="1876421"/>
        </a:xfrm>
        <a:prstGeom prst="leftCircularArrow">
          <a:avLst>
            <a:gd name="adj1" fmla="val 2213"/>
            <a:gd name="adj2" fmla="val 266451"/>
            <a:gd name="adj3" fmla="val 662707"/>
            <a:gd name="adj4" fmla="val 7645235"/>
            <a:gd name="adj5" fmla="val 2582"/>
          </a:avLst>
        </a:prstGeom>
        <a:solidFill>
          <a:srgbClr val="0084D1"/>
        </a:solidFill>
        <a:ln>
          <a:noFill/>
        </a:ln>
        <a:effectLst/>
      </dsp:spPr>
      <dsp:style>
        <a:lnRef idx="0">
          <a:scrgbClr r="0" g="0" b="0"/>
        </a:lnRef>
        <a:fillRef idx="1">
          <a:scrgbClr r="0" g="0" b="0"/>
        </a:fillRef>
        <a:effectRef idx="0">
          <a:scrgbClr r="0" g="0" b="0"/>
        </a:effectRef>
        <a:fontRef idx="minor">
          <a:schemeClr val="lt1"/>
        </a:fontRef>
      </dsp:style>
    </dsp:sp>
    <dsp:sp modelId="{73E72307-741D-42BB-A9ED-29DE1B9ECADE}">
      <dsp:nvSpPr>
        <dsp:cNvPr id="0" name=""/>
        <dsp:cNvSpPr/>
      </dsp:nvSpPr>
      <dsp:spPr>
        <a:xfrm>
          <a:off x="4423565" y="3414087"/>
          <a:ext cx="1514267" cy="641002"/>
        </a:xfrm>
        <a:prstGeom prst="roundRect">
          <a:avLst>
            <a:gd name="adj" fmla="val 10000"/>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t-EE" sz="1500" kern="1200" dirty="0" smtClean="0"/>
            <a:t>arve menetlemine</a:t>
          </a:r>
          <a:endParaRPr lang="et-EE" sz="1500" kern="1200" dirty="0"/>
        </a:p>
      </dsp:txBody>
      <dsp:txXfrm>
        <a:off x="4442339" y="3432861"/>
        <a:ext cx="1476719" cy="603454"/>
      </dsp:txXfrm>
    </dsp:sp>
    <dsp:sp modelId="{F9FA7634-D02A-4868-A1A5-6E5A5E92B3DA}">
      <dsp:nvSpPr>
        <dsp:cNvPr id="0" name=""/>
        <dsp:cNvSpPr/>
      </dsp:nvSpPr>
      <dsp:spPr>
        <a:xfrm>
          <a:off x="6194159" y="1583749"/>
          <a:ext cx="1503062" cy="1899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t-EE" sz="1600" kern="1200" dirty="0" smtClean="0"/>
            <a:t>SAP</a:t>
          </a:r>
          <a:endParaRPr lang="et-EE" sz="1600" kern="1200" dirty="0"/>
        </a:p>
        <a:p>
          <a:pPr marL="171450" lvl="1" indent="-171450" algn="l" defTabSz="711200">
            <a:lnSpc>
              <a:spcPct val="90000"/>
            </a:lnSpc>
            <a:spcBef>
              <a:spcPct val="0"/>
            </a:spcBef>
            <a:spcAft>
              <a:spcPct val="15000"/>
            </a:spcAft>
            <a:buChar char="••"/>
          </a:pPr>
          <a:r>
            <a:rPr lang="et-EE" sz="1600" kern="1200" dirty="0" err="1" smtClean="0"/>
            <a:t>Pmen</a:t>
          </a:r>
          <a:endParaRPr lang="et-EE" sz="1600" kern="1200" dirty="0"/>
        </a:p>
        <a:p>
          <a:pPr marL="171450" lvl="1" indent="-171450" algn="l" defTabSz="711200">
            <a:lnSpc>
              <a:spcPct val="90000"/>
            </a:lnSpc>
            <a:spcBef>
              <a:spcPct val="0"/>
            </a:spcBef>
            <a:spcAft>
              <a:spcPct val="15000"/>
            </a:spcAft>
            <a:buChar char="••"/>
          </a:pPr>
          <a:r>
            <a:rPr lang="et-EE" sz="1600" kern="1200" dirty="0" smtClean="0"/>
            <a:t>Axapta</a:t>
          </a:r>
          <a:endParaRPr lang="et-EE" sz="1600" kern="1200" dirty="0"/>
        </a:p>
        <a:p>
          <a:pPr marL="171450" lvl="1" indent="-171450" algn="l" defTabSz="711200">
            <a:lnSpc>
              <a:spcPct val="90000"/>
            </a:lnSpc>
            <a:spcBef>
              <a:spcPct val="0"/>
            </a:spcBef>
            <a:spcAft>
              <a:spcPct val="15000"/>
            </a:spcAft>
            <a:buChar char="••"/>
          </a:pPr>
          <a:r>
            <a:rPr lang="et-EE" sz="1600" kern="1200" dirty="0" smtClean="0"/>
            <a:t>Tresoor</a:t>
          </a:r>
          <a:endParaRPr lang="et-EE" sz="1600" kern="1200" dirty="0"/>
        </a:p>
      </dsp:txBody>
      <dsp:txXfrm>
        <a:off x="6237862" y="2034398"/>
        <a:ext cx="1415656" cy="1404727"/>
      </dsp:txXfrm>
    </dsp:sp>
    <dsp:sp modelId="{E4444411-7547-4CC7-B93F-8545D2F5C3EA}">
      <dsp:nvSpPr>
        <dsp:cNvPr id="0" name=""/>
        <dsp:cNvSpPr/>
      </dsp:nvSpPr>
      <dsp:spPr>
        <a:xfrm>
          <a:off x="6520715" y="1364110"/>
          <a:ext cx="1374034" cy="546408"/>
        </a:xfrm>
        <a:prstGeom prst="roundRect">
          <a:avLst>
            <a:gd name="adj" fmla="val 10000"/>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t-EE" sz="1500" kern="1200" dirty="0" smtClean="0"/>
            <a:t>arve vastuvõtmine</a:t>
          </a:r>
          <a:endParaRPr lang="et-EE" sz="1500" kern="1200" dirty="0"/>
        </a:p>
      </dsp:txBody>
      <dsp:txXfrm>
        <a:off x="6536719" y="1380114"/>
        <a:ext cx="1342026" cy="514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23621-F5FE-4958-B67E-320702FA6685}">
      <dsp:nvSpPr>
        <dsp:cNvPr id="0" name=""/>
        <dsp:cNvSpPr/>
      </dsp:nvSpPr>
      <dsp:spPr>
        <a:xfrm>
          <a:off x="0" y="432048"/>
          <a:ext cx="7937482" cy="3870673"/>
        </a:xfrm>
        <a:prstGeom prst="roundRect">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t-EE" sz="3600" kern="1200" dirty="0" smtClean="0"/>
            <a:t>Tagada, et 2020. aastaks kasutatakse Euroopas peamiselt e-arveid. </a:t>
          </a:r>
        </a:p>
        <a:p>
          <a:pPr lvl="0" algn="ctr" defTabSz="1600200">
            <a:lnSpc>
              <a:spcPct val="90000"/>
            </a:lnSpc>
            <a:spcBef>
              <a:spcPct val="0"/>
            </a:spcBef>
            <a:spcAft>
              <a:spcPct val="35000"/>
            </a:spcAft>
          </a:pPr>
          <a:r>
            <a:rPr lang="et-EE" sz="3600" kern="1200" dirty="0" smtClean="0"/>
            <a:t>Juba 2018 muutuvad e-arved kohustuslikuks riigihangetes.</a:t>
          </a:r>
        </a:p>
      </dsp:txBody>
      <dsp:txXfrm>
        <a:off x="188951" y="620999"/>
        <a:ext cx="7559580" cy="34927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58A56-D7E1-4739-A751-4EC7A9A196F1}">
      <dsp:nvSpPr>
        <dsp:cNvPr id="0" name=""/>
        <dsp:cNvSpPr/>
      </dsp:nvSpPr>
      <dsp:spPr>
        <a:xfrm>
          <a:off x="12212" y="50268"/>
          <a:ext cx="1873289" cy="1872670"/>
        </a:xfrm>
        <a:prstGeom prst="roundRect">
          <a:avLst>
            <a:gd name="adj" fmla="val 10000"/>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t-EE" sz="1200" b="1" kern="1200" dirty="0" smtClean="0">
              <a:latin typeface="Arial" panose="020B0604020202020204" pitchFamily="34" charset="0"/>
              <a:cs typeface="Arial" panose="020B0604020202020204" pitchFamily="34" charset="0"/>
            </a:rPr>
            <a:t>III kv 2016</a:t>
          </a:r>
          <a:endParaRPr lang="et-EE" sz="1200" b="1" kern="1200" dirty="0">
            <a:latin typeface="Arial" panose="020B0604020202020204" pitchFamily="34" charset="0"/>
            <a:cs typeface="Arial" panose="020B0604020202020204" pitchFamily="34" charset="0"/>
          </a:endParaRPr>
        </a:p>
      </dsp:txBody>
      <dsp:txXfrm>
        <a:off x="12212" y="50268"/>
        <a:ext cx="1873289" cy="1248446"/>
      </dsp:txXfrm>
    </dsp:sp>
    <dsp:sp modelId="{355B86A5-98AE-44C7-BC73-1AB1C7C7C520}">
      <dsp:nvSpPr>
        <dsp:cNvPr id="0" name=""/>
        <dsp:cNvSpPr/>
      </dsp:nvSpPr>
      <dsp:spPr>
        <a:xfrm>
          <a:off x="430172" y="1327069"/>
          <a:ext cx="1873289" cy="345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228600" lvl="1" indent="-228600" algn="l" defTabSz="889000">
            <a:lnSpc>
              <a:spcPct val="90000"/>
            </a:lnSpc>
            <a:spcBef>
              <a:spcPct val="0"/>
            </a:spcBef>
            <a:spcAft>
              <a:spcPct val="15000"/>
            </a:spcAft>
            <a:buChar char="••"/>
          </a:pPr>
          <a:r>
            <a:rPr lang="et-EE" sz="2000" b="1" kern="1200" dirty="0" smtClean="0">
              <a:solidFill>
                <a:schemeClr val="tx1"/>
              </a:solidFill>
              <a:latin typeface="+mn-lt"/>
              <a:ea typeface="+mj-ea"/>
              <a:cs typeface="Arial"/>
            </a:rPr>
            <a:t>RPS-s sätestatud e-arvete kasutamise kohustus</a:t>
          </a:r>
          <a:endParaRPr lang="et-EE" sz="2000" kern="1200" dirty="0"/>
        </a:p>
        <a:p>
          <a:pPr marL="171450" lvl="1" indent="-171450" algn="l" defTabSz="800100">
            <a:lnSpc>
              <a:spcPct val="90000"/>
            </a:lnSpc>
            <a:spcBef>
              <a:spcPct val="0"/>
            </a:spcBef>
            <a:spcAft>
              <a:spcPct val="15000"/>
            </a:spcAft>
            <a:buChar char="••"/>
          </a:pPr>
          <a:r>
            <a:rPr lang="et-EE" sz="1800" kern="1200" dirty="0" smtClean="0">
              <a:solidFill>
                <a:srgbClr val="0070C0"/>
              </a:solidFill>
            </a:rPr>
            <a:t>Eelnõu VV-s vastu võetud 2.juunil 2016 ja  saadetud Riigikogusse. </a:t>
          </a:r>
          <a:endParaRPr lang="et-EE" sz="1800" kern="1200" dirty="0">
            <a:solidFill>
              <a:srgbClr val="0070C0"/>
            </a:solidFill>
          </a:endParaRPr>
        </a:p>
      </dsp:txBody>
      <dsp:txXfrm>
        <a:off x="485039" y="1381936"/>
        <a:ext cx="1763555" cy="3346266"/>
      </dsp:txXfrm>
    </dsp:sp>
    <dsp:sp modelId="{4739FBCC-54E4-4850-A3A7-1A7481C7310B}">
      <dsp:nvSpPr>
        <dsp:cNvPr id="0" name=""/>
        <dsp:cNvSpPr/>
      </dsp:nvSpPr>
      <dsp:spPr>
        <a:xfrm rot="117207">
          <a:off x="2153989" y="492343"/>
          <a:ext cx="569875" cy="4659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t-EE" sz="400" kern="1200"/>
        </a:p>
      </dsp:txBody>
      <dsp:txXfrm>
        <a:off x="2154030" y="583149"/>
        <a:ext cx="430093" cy="279563"/>
      </dsp:txXfrm>
    </dsp:sp>
    <dsp:sp modelId="{5B88D213-432D-4D77-B93B-686D5B741369}">
      <dsp:nvSpPr>
        <dsp:cNvPr id="0" name=""/>
        <dsp:cNvSpPr/>
      </dsp:nvSpPr>
      <dsp:spPr>
        <a:xfrm>
          <a:off x="2960113" y="-28058"/>
          <a:ext cx="1873289" cy="2409283"/>
        </a:xfrm>
        <a:prstGeom prst="roundRect">
          <a:avLst>
            <a:gd name="adj" fmla="val 10000"/>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t-EE" sz="1200" b="1" kern="1200" dirty="0" smtClean="0">
              <a:latin typeface="Arial" panose="020B0604020202020204" pitchFamily="34" charset="0"/>
              <a:cs typeface="Arial" panose="020B0604020202020204" pitchFamily="34" charset="0"/>
            </a:rPr>
            <a:t>1.nov 2016</a:t>
          </a:r>
          <a:endParaRPr lang="et-EE" sz="1200" b="1" kern="1200" dirty="0">
            <a:latin typeface="Arial" panose="020B0604020202020204" pitchFamily="34" charset="0"/>
            <a:cs typeface="Arial" panose="020B0604020202020204" pitchFamily="34" charset="0"/>
          </a:endParaRPr>
        </a:p>
      </dsp:txBody>
      <dsp:txXfrm>
        <a:off x="2960113" y="-28058"/>
        <a:ext cx="1873289" cy="1606189"/>
      </dsp:txXfrm>
    </dsp:sp>
    <dsp:sp modelId="{D6521CD1-299D-48BC-862D-46D602EC03FB}">
      <dsp:nvSpPr>
        <dsp:cNvPr id="0" name=""/>
        <dsp:cNvSpPr/>
      </dsp:nvSpPr>
      <dsp:spPr>
        <a:xfrm>
          <a:off x="3400609" y="1488695"/>
          <a:ext cx="1873289" cy="345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t-EE" sz="2000" b="1" kern="1200" dirty="0" smtClean="0">
              <a:solidFill>
                <a:schemeClr val="tx1"/>
              </a:solidFill>
              <a:latin typeface="Arial" panose="020B0604020202020204" pitchFamily="34" charset="0"/>
              <a:ea typeface="+mj-ea"/>
              <a:cs typeface="Arial" panose="020B0604020202020204" pitchFamily="34" charset="0"/>
            </a:rPr>
            <a:t>Avalik sektor on kohustatud vastu võtma e-arveid</a:t>
          </a:r>
          <a:endParaRPr lang="et-EE" sz="2000" kern="1200" dirty="0">
            <a:latin typeface="Arial" panose="020B0604020202020204" pitchFamily="34" charset="0"/>
            <a:cs typeface="Arial" panose="020B0604020202020204" pitchFamily="34" charset="0"/>
          </a:endParaRPr>
        </a:p>
      </dsp:txBody>
      <dsp:txXfrm>
        <a:off x="3455476" y="1543562"/>
        <a:ext cx="1763555" cy="3346266"/>
      </dsp:txXfrm>
    </dsp:sp>
    <dsp:sp modelId="{2C715B16-8E2F-4AD0-9D03-5A2AFA718FB8}">
      <dsp:nvSpPr>
        <dsp:cNvPr id="0" name=""/>
        <dsp:cNvSpPr/>
      </dsp:nvSpPr>
      <dsp:spPr>
        <a:xfrm rot="71038">
          <a:off x="5120704" y="573658"/>
          <a:ext cx="609348" cy="4659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t-EE" sz="400" kern="1200"/>
        </a:p>
      </dsp:txBody>
      <dsp:txXfrm>
        <a:off x="5120719" y="665402"/>
        <a:ext cx="469566" cy="279563"/>
      </dsp:txXfrm>
    </dsp:sp>
    <dsp:sp modelId="{C1C07F50-F618-4655-A83E-CE92295A36A4}">
      <dsp:nvSpPr>
        <dsp:cNvPr id="0" name=""/>
        <dsp:cNvSpPr/>
      </dsp:nvSpPr>
      <dsp:spPr>
        <a:xfrm>
          <a:off x="5982870" y="-394343"/>
          <a:ext cx="1873289" cy="3695552"/>
        </a:xfrm>
        <a:prstGeom prst="roundRect">
          <a:avLst>
            <a:gd name="adj" fmla="val 10000"/>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19050" numCol="1" spcCol="1270" anchor="t" anchorCtr="0">
          <a:noAutofit/>
        </a:bodyPr>
        <a:lstStyle/>
        <a:p>
          <a:pPr lvl="0" algn="l" defTabSz="222250">
            <a:lnSpc>
              <a:spcPct val="90000"/>
            </a:lnSpc>
            <a:spcBef>
              <a:spcPct val="0"/>
            </a:spcBef>
            <a:spcAft>
              <a:spcPct val="35000"/>
            </a:spcAft>
          </a:pPr>
          <a:r>
            <a:rPr lang="et-EE" sz="500" b="1" kern="1200" dirty="0" smtClean="0"/>
            <a:t>1</a:t>
          </a:r>
          <a:r>
            <a:rPr lang="et-EE" sz="1200" b="1" kern="1200" dirty="0" smtClean="0">
              <a:latin typeface="Arial" panose="020B0604020202020204" pitchFamily="34" charset="0"/>
              <a:cs typeface="Arial" panose="020B0604020202020204" pitchFamily="34" charset="0"/>
            </a:rPr>
            <a:t>. jaanuar 2017</a:t>
          </a:r>
          <a:endParaRPr lang="et-EE" sz="1200" b="1" kern="1200" dirty="0">
            <a:latin typeface="Arial" panose="020B0604020202020204" pitchFamily="34" charset="0"/>
            <a:cs typeface="Arial" panose="020B0604020202020204" pitchFamily="34" charset="0"/>
          </a:endParaRPr>
        </a:p>
      </dsp:txBody>
      <dsp:txXfrm>
        <a:off x="5982870" y="-394343"/>
        <a:ext cx="1873289" cy="2463701"/>
      </dsp:txXfrm>
    </dsp:sp>
    <dsp:sp modelId="{E6E79B28-238B-46C8-B1EE-9EF25200B39A}">
      <dsp:nvSpPr>
        <dsp:cNvPr id="0" name=""/>
        <dsp:cNvSpPr/>
      </dsp:nvSpPr>
      <dsp:spPr>
        <a:xfrm>
          <a:off x="6408413" y="1854980"/>
          <a:ext cx="1873289" cy="3456000"/>
        </a:xfrm>
        <a:prstGeom prst="roundRect">
          <a:avLst>
            <a:gd name="adj" fmla="val 10000"/>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t-EE" sz="2000" b="1" kern="1200" dirty="0" smtClean="0">
              <a:solidFill>
                <a:schemeClr val="tx1"/>
              </a:solidFill>
              <a:latin typeface="Arial" panose="020B0604020202020204" pitchFamily="34" charset="0"/>
              <a:ea typeface="+mj-ea"/>
              <a:cs typeface="Arial" panose="020B0604020202020204" pitchFamily="34" charset="0"/>
            </a:rPr>
            <a:t>Erasektor on kohustatud avalikule sektorile saatma ainult e-arveid </a:t>
          </a:r>
          <a:endParaRPr lang="et-EE" sz="2000" kern="1200" dirty="0">
            <a:latin typeface="Arial" panose="020B0604020202020204" pitchFamily="34" charset="0"/>
            <a:cs typeface="Arial" panose="020B0604020202020204" pitchFamily="34" charset="0"/>
          </a:endParaRPr>
        </a:p>
      </dsp:txBody>
      <dsp:txXfrm>
        <a:off x="6463280" y="1909847"/>
        <a:ext cx="1763555" cy="33462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5BD31-18B0-4DC3-BC3E-337E588385F9}">
      <dsp:nvSpPr>
        <dsp:cNvPr id="0" name=""/>
        <dsp:cNvSpPr/>
      </dsp:nvSpPr>
      <dsp:spPr>
        <a:xfrm>
          <a:off x="0" y="26192"/>
          <a:ext cx="8208912" cy="1901250"/>
        </a:xfrm>
        <a:prstGeom prst="roundRect">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t-EE" sz="2800" kern="1200" dirty="0" smtClean="0"/>
            <a:t>Võrdluses teiste Euroopa riikidega on Eesti on e-arvete kasutusulatuse poolest pigem mahajääjate seas, kusjuures mahajäämus on suurem avalikus sektoris.</a:t>
          </a:r>
          <a:endParaRPr lang="et-EE" sz="2800" kern="1200" dirty="0"/>
        </a:p>
      </dsp:txBody>
      <dsp:txXfrm>
        <a:off x="92811" y="119003"/>
        <a:ext cx="8023290" cy="17156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5BD31-18B0-4DC3-BC3E-337E588385F9}">
      <dsp:nvSpPr>
        <dsp:cNvPr id="0" name=""/>
        <dsp:cNvSpPr/>
      </dsp:nvSpPr>
      <dsp:spPr>
        <a:xfrm>
          <a:off x="0" y="0"/>
          <a:ext cx="8136904" cy="1635075"/>
        </a:xfrm>
        <a:prstGeom prst="roundRect">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t-EE" sz="2800" kern="1200" dirty="0" smtClean="0"/>
            <a:t>Avaliku sektori ostuarvetest on e-arveid 8 % ning müügiarvetest 3 %.</a:t>
          </a:r>
        </a:p>
        <a:p>
          <a:pPr lvl="0" algn="l" defTabSz="1244600">
            <a:lnSpc>
              <a:spcPct val="90000"/>
            </a:lnSpc>
            <a:spcBef>
              <a:spcPct val="0"/>
            </a:spcBef>
            <a:spcAft>
              <a:spcPct val="35000"/>
            </a:spcAft>
          </a:pPr>
          <a:r>
            <a:rPr lang="et-EE" sz="2800" b="1" kern="1200" dirty="0" smtClean="0"/>
            <a:t>Erasektori müügiarvetest on e-arveid 19 %.</a:t>
          </a:r>
          <a:endParaRPr lang="et-EE" sz="2800" kern="1200" dirty="0"/>
        </a:p>
      </dsp:txBody>
      <dsp:txXfrm>
        <a:off x="79818" y="79818"/>
        <a:ext cx="7977268" cy="14754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C9B1E-436B-427C-BECC-E13770DD3E54}">
      <dsp:nvSpPr>
        <dsp:cNvPr id="0" name=""/>
        <dsp:cNvSpPr/>
      </dsp:nvSpPr>
      <dsp:spPr>
        <a:xfrm>
          <a:off x="250002" y="968"/>
          <a:ext cx="1945955" cy="790789"/>
        </a:xfrm>
        <a:prstGeom prst="ellipse">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t-EE" sz="2800" kern="1200" dirty="0" smtClean="0"/>
            <a:t>244 872</a:t>
          </a:r>
          <a:endParaRPr lang="et-EE" sz="2800" kern="1200" dirty="0"/>
        </a:p>
      </dsp:txBody>
      <dsp:txXfrm>
        <a:off x="534981" y="116776"/>
        <a:ext cx="1375997" cy="559173"/>
      </dsp:txXfrm>
    </dsp:sp>
    <dsp:sp modelId="{62508B56-4EDD-4D1B-AE40-105FE774A34C}">
      <dsp:nvSpPr>
        <dsp:cNvPr id="0" name=""/>
        <dsp:cNvSpPr/>
      </dsp:nvSpPr>
      <dsp:spPr>
        <a:xfrm>
          <a:off x="865385" y="891884"/>
          <a:ext cx="715189" cy="715189"/>
        </a:xfrm>
        <a:prstGeom prst="mathPlus">
          <a:avLst/>
        </a:prstGeom>
        <a:solidFill>
          <a:srgbClr val="B5CBE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t-EE" sz="1200" kern="1200"/>
        </a:p>
      </dsp:txBody>
      <dsp:txXfrm>
        <a:off x="960183" y="1165372"/>
        <a:ext cx="525593" cy="168213"/>
      </dsp:txXfrm>
    </dsp:sp>
    <dsp:sp modelId="{7788C8C2-68AE-4C9D-ADAE-0D41F2F72F2B}">
      <dsp:nvSpPr>
        <dsp:cNvPr id="0" name=""/>
        <dsp:cNvSpPr/>
      </dsp:nvSpPr>
      <dsp:spPr>
        <a:xfrm>
          <a:off x="305503" y="1707200"/>
          <a:ext cx="1834953" cy="807719"/>
        </a:xfrm>
        <a:prstGeom prst="ellipse">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t-EE" sz="2800" kern="1200" dirty="0" smtClean="0">
              <a:latin typeface="EYInterstate Light"/>
              <a:ea typeface="Times New Roman"/>
              <a:cs typeface="Times New Roman"/>
            </a:rPr>
            <a:t>48 154</a:t>
          </a:r>
          <a:endParaRPr lang="et-EE" sz="2800" kern="1200" dirty="0">
            <a:latin typeface="EYInterstate Light"/>
            <a:ea typeface="Times New Roman"/>
            <a:cs typeface="Times New Roman"/>
          </a:endParaRPr>
        </a:p>
      </dsp:txBody>
      <dsp:txXfrm>
        <a:off x="574226" y="1825488"/>
        <a:ext cx="1297507" cy="571143"/>
      </dsp:txXfrm>
    </dsp:sp>
    <dsp:sp modelId="{96283298-486A-4784-A91D-2C4928AD2388}">
      <dsp:nvSpPr>
        <dsp:cNvPr id="0" name=""/>
        <dsp:cNvSpPr/>
      </dsp:nvSpPr>
      <dsp:spPr>
        <a:xfrm rot="21589435">
          <a:off x="2216661" y="639176"/>
          <a:ext cx="922370" cy="12285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et-EE" sz="5500" kern="1200"/>
        </a:p>
      </dsp:txBody>
      <dsp:txXfrm>
        <a:off x="2216662" y="885319"/>
        <a:ext cx="645659" cy="737156"/>
      </dsp:txXfrm>
    </dsp:sp>
    <dsp:sp modelId="{BB2AEFD3-D2F1-4106-B7B3-7F88077FDD41}">
      <dsp:nvSpPr>
        <dsp:cNvPr id="0" name=""/>
        <dsp:cNvSpPr/>
      </dsp:nvSpPr>
      <dsp:spPr>
        <a:xfrm>
          <a:off x="3131617" y="715695"/>
          <a:ext cx="2826944" cy="1064077"/>
        </a:xfrm>
        <a:prstGeom prst="ellipse">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t-EE" sz="2800" kern="1200" dirty="0" smtClean="0">
              <a:latin typeface="EYInterstate Light"/>
              <a:ea typeface="Times New Roman"/>
              <a:cs typeface="Times New Roman"/>
            </a:rPr>
            <a:t>293 026 </a:t>
          </a:r>
          <a:r>
            <a:rPr lang="et-EE" sz="2800" kern="1200" dirty="0" smtClean="0">
              <a:latin typeface="Roboto Condensed"/>
              <a:ea typeface="Roboto Condensed"/>
              <a:cs typeface="Times New Roman"/>
            </a:rPr>
            <a:t>€</a:t>
          </a:r>
          <a:r>
            <a:rPr lang="et-EE" sz="2800" kern="1200" dirty="0" smtClean="0">
              <a:latin typeface="EYInterstate Light"/>
              <a:ea typeface="Times New Roman"/>
              <a:cs typeface="Times New Roman"/>
            </a:rPr>
            <a:t> </a:t>
          </a:r>
          <a:endParaRPr lang="et-EE" sz="2800" kern="1200" dirty="0">
            <a:latin typeface="EYInterstate Light"/>
            <a:ea typeface="Times New Roman"/>
            <a:cs typeface="Times New Roman"/>
          </a:endParaRPr>
        </a:p>
      </dsp:txBody>
      <dsp:txXfrm>
        <a:off x="3545613" y="871525"/>
        <a:ext cx="1998952" cy="7524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F8262-9332-4E22-91BB-53E98226D697}">
      <dsp:nvSpPr>
        <dsp:cNvPr id="0" name=""/>
        <dsp:cNvSpPr/>
      </dsp:nvSpPr>
      <dsp:spPr>
        <a:xfrm>
          <a:off x="-5361473" y="-821102"/>
          <a:ext cx="6384662" cy="6384662"/>
        </a:xfrm>
        <a:prstGeom prst="blockArc">
          <a:avLst>
            <a:gd name="adj1" fmla="val 18900000"/>
            <a:gd name="adj2" fmla="val 2700000"/>
            <a:gd name="adj3" fmla="val 33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9E4905-91FC-4254-9AB1-6299CD09727B}">
      <dsp:nvSpPr>
        <dsp:cNvPr id="0" name=""/>
        <dsp:cNvSpPr/>
      </dsp:nvSpPr>
      <dsp:spPr>
        <a:xfrm>
          <a:off x="658253" y="474245"/>
          <a:ext cx="7375885" cy="948491"/>
        </a:xfrm>
        <a:prstGeom prst="rect">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2865" tIns="104140" rIns="104140" bIns="104140" numCol="1" spcCol="1270" anchor="ctr" anchorCtr="0">
          <a:noAutofit/>
        </a:bodyPr>
        <a:lstStyle/>
        <a:p>
          <a:pPr lvl="0" algn="l" defTabSz="1822450">
            <a:lnSpc>
              <a:spcPct val="90000"/>
            </a:lnSpc>
            <a:spcBef>
              <a:spcPct val="0"/>
            </a:spcBef>
            <a:spcAft>
              <a:spcPct val="35000"/>
            </a:spcAft>
          </a:pPr>
          <a:r>
            <a:rPr lang="et-EE" sz="4100" kern="1200" dirty="0" smtClean="0"/>
            <a:t>kliendi eelistuse haldamine</a:t>
          </a:r>
          <a:endParaRPr lang="et-EE" sz="4100" kern="1200" dirty="0"/>
        </a:p>
      </dsp:txBody>
      <dsp:txXfrm>
        <a:off x="658253" y="474245"/>
        <a:ext cx="7375885" cy="948491"/>
      </dsp:txXfrm>
    </dsp:sp>
    <dsp:sp modelId="{8227CA18-E1DA-4EE1-839E-FDBADFD26D97}">
      <dsp:nvSpPr>
        <dsp:cNvPr id="0" name=""/>
        <dsp:cNvSpPr/>
      </dsp:nvSpPr>
      <dsp:spPr>
        <a:xfrm>
          <a:off x="65445" y="355684"/>
          <a:ext cx="1185614" cy="11856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80BF80-009C-4E3A-9ADF-25DE808E5304}">
      <dsp:nvSpPr>
        <dsp:cNvPr id="0" name=""/>
        <dsp:cNvSpPr/>
      </dsp:nvSpPr>
      <dsp:spPr>
        <a:xfrm>
          <a:off x="1003029" y="1896982"/>
          <a:ext cx="7031108" cy="948491"/>
        </a:xfrm>
        <a:prstGeom prst="rect">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2865" tIns="104140" rIns="104140" bIns="104140" numCol="1" spcCol="1270" anchor="ctr" anchorCtr="0">
          <a:noAutofit/>
        </a:bodyPr>
        <a:lstStyle/>
        <a:p>
          <a:pPr lvl="0" algn="l" defTabSz="1822450">
            <a:lnSpc>
              <a:spcPct val="90000"/>
            </a:lnSpc>
            <a:spcBef>
              <a:spcPct val="0"/>
            </a:spcBef>
            <a:spcAft>
              <a:spcPct val="35000"/>
            </a:spcAft>
          </a:pPr>
          <a:r>
            <a:rPr lang="et-EE" sz="4100" kern="1200" dirty="0" smtClean="0"/>
            <a:t>standardse e-arve loomine</a:t>
          </a:r>
          <a:endParaRPr lang="et-EE" sz="4100" kern="1200" dirty="0"/>
        </a:p>
      </dsp:txBody>
      <dsp:txXfrm>
        <a:off x="1003029" y="1896982"/>
        <a:ext cx="7031108" cy="948491"/>
      </dsp:txXfrm>
    </dsp:sp>
    <dsp:sp modelId="{95D22054-EF59-44E2-BD49-A9CDA2CD4639}">
      <dsp:nvSpPr>
        <dsp:cNvPr id="0" name=""/>
        <dsp:cNvSpPr/>
      </dsp:nvSpPr>
      <dsp:spPr>
        <a:xfrm>
          <a:off x="410222" y="1778421"/>
          <a:ext cx="1185614" cy="11856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8DE750-5DA4-4795-B021-D337FEA130B1}">
      <dsp:nvSpPr>
        <dsp:cNvPr id="0" name=""/>
        <dsp:cNvSpPr/>
      </dsp:nvSpPr>
      <dsp:spPr>
        <a:xfrm>
          <a:off x="658253" y="3319719"/>
          <a:ext cx="7375885" cy="948491"/>
        </a:xfrm>
        <a:prstGeom prst="rect">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2865" tIns="104140" rIns="104140" bIns="104140" numCol="1" spcCol="1270" anchor="ctr" anchorCtr="0">
          <a:noAutofit/>
        </a:bodyPr>
        <a:lstStyle/>
        <a:p>
          <a:pPr lvl="0" algn="l" defTabSz="1822450">
            <a:lnSpc>
              <a:spcPct val="90000"/>
            </a:lnSpc>
            <a:spcBef>
              <a:spcPct val="0"/>
            </a:spcBef>
            <a:spcAft>
              <a:spcPct val="35000"/>
            </a:spcAft>
          </a:pPr>
          <a:r>
            <a:rPr lang="et-EE" sz="4100" kern="1200" dirty="0" smtClean="0"/>
            <a:t>e-arve edastamine</a:t>
          </a:r>
          <a:endParaRPr lang="et-EE" sz="4100" kern="1200" dirty="0"/>
        </a:p>
      </dsp:txBody>
      <dsp:txXfrm>
        <a:off x="658253" y="3319719"/>
        <a:ext cx="7375885" cy="948491"/>
      </dsp:txXfrm>
    </dsp:sp>
    <dsp:sp modelId="{A100DCFC-3ADF-4156-9C44-18F43709253C}">
      <dsp:nvSpPr>
        <dsp:cNvPr id="0" name=""/>
        <dsp:cNvSpPr/>
      </dsp:nvSpPr>
      <dsp:spPr>
        <a:xfrm>
          <a:off x="65445" y="3201158"/>
          <a:ext cx="1185614" cy="11856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E931D-7251-4D13-9343-92EFC79A361E}">
      <dsp:nvSpPr>
        <dsp:cNvPr id="0" name=""/>
        <dsp:cNvSpPr/>
      </dsp:nvSpPr>
      <dsp:spPr>
        <a:xfrm>
          <a:off x="-5422357" y="-821102"/>
          <a:ext cx="6384662" cy="6384662"/>
        </a:xfrm>
        <a:prstGeom prst="blockArc">
          <a:avLst>
            <a:gd name="adj1" fmla="val 18900000"/>
            <a:gd name="adj2" fmla="val 2700000"/>
            <a:gd name="adj3" fmla="val 33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02F172-0E33-46CF-948F-73FCEC2DB610}">
      <dsp:nvSpPr>
        <dsp:cNvPr id="0" name=""/>
        <dsp:cNvSpPr/>
      </dsp:nvSpPr>
      <dsp:spPr>
        <a:xfrm>
          <a:off x="475014" y="364600"/>
          <a:ext cx="7498240" cy="729579"/>
        </a:xfrm>
        <a:prstGeom prst="rect">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4" tIns="71120" rIns="71120" bIns="71120" numCol="1" spcCol="1270" anchor="ctr" anchorCtr="0">
          <a:noAutofit/>
        </a:bodyPr>
        <a:lstStyle/>
        <a:p>
          <a:pPr lvl="0" algn="l" defTabSz="1244600">
            <a:lnSpc>
              <a:spcPct val="90000"/>
            </a:lnSpc>
            <a:spcBef>
              <a:spcPct val="0"/>
            </a:spcBef>
            <a:spcAft>
              <a:spcPct val="35000"/>
            </a:spcAft>
          </a:pPr>
          <a:r>
            <a:rPr lang="et-EE" sz="2800" kern="1200" noProof="0" dirty="0" smtClean="0"/>
            <a:t>e-arvete vastuvõtmise võimalus</a:t>
          </a:r>
          <a:endParaRPr lang="en-US" sz="2800" kern="1200" noProof="0" dirty="0"/>
        </a:p>
      </dsp:txBody>
      <dsp:txXfrm>
        <a:off x="475014" y="364600"/>
        <a:ext cx="7498240" cy="729579"/>
      </dsp:txXfrm>
    </dsp:sp>
    <dsp:sp modelId="{A23C0EB4-5B97-4527-86A5-0D40966DA56F}">
      <dsp:nvSpPr>
        <dsp:cNvPr id="0" name=""/>
        <dsp:cNvSpPr/>
      </dsp:nvSpPr>
      <dsp:spPr>
        <a:xfrm>
          <a:off x="19026" y="273402"/>
          <a:ext cx="911974" cy="91197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A7AE48-D815-486E-945D-8031F292EB60}">
      <dsp:nvSpPr>
        <dsp:cNvPr id="0" name=""/>
        <dsp:cNvSpPr/>
      </dsp:nvSpPr>
      <dsp:spPr>
        <a:xfrm>
          <a:off x="893298" y="1459159"/>
          <a:ext cx="7079955" cy="729579"/>
        </a:xfrm>
        <a:prstGeom prst="rect">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4" tIns="71120" rIns="71120" bIns="71120" numCol="1" spcCol="1270" anchor="ctr" anchorCtr="0">
          <a:noAutofit/>
        </a:bodyPr>
        <a:lstStyle/>
        <a:p>
          <a:pPr lvl="0" algn="l" defTabSz="1244600">
            <a:lnSpc>
              <a:spcPct val="90000"/>
            </a:lnSpc>
            <a:spcBef>
              <a:spcPct val="0"/>
            </a:spcBef>
            <a:spcAft>
              <a:spcPct val="35000"/>
            </a:spcAft>
          </a:pPr>
          <a:r>
            <a:rPr lang="et-EE" sz="2800" kern="1200" noProof="0" dirty="0" smtClean="0"/>
            <a:t>e-arvete menetlussüsteem</a:t>
          </a:r>
          <a:endParaRPr lang="en-US" sz="2800" kern="1200" noProof="0" dirty="0"/>
        </a:p>
      </dsp:txBody>
      <dsp:txXfrm>
        <a:off x="893298" y="1459159"/>
        <a:ext cx="7079955" cy="729579"/>
      </dsp:txXfrm>
    </dsp:sp>
    <dsp:sp modelId="{F1828EFB-02E0-46FB-BCEE-4AAB0E063135}">
      <dsp:nvSpPr>
        <dsp:cNvPr id="0" name=""/>
        <dsp:cNvSpPr/>
      </dsp:nvSpPr>
      <dsp:spPr>
        <a:xfrm>
          <a:off x="437311" y="1367961"/>
          <a:ext cx="911974" cy="91197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D6A3CC-0873-4738-BEA4-51DBB14267BD}">
      <dsp:nvSpPr>
        <dsp:cNvPr id="0" name=""/>
        <dsp:cNvSpPr/>
      </dsp:nvSpPr>
      <dsp:spPr>
        <a:xfrm>
          <a:off x="628154" y="2586301"/>
          <a:ext cx="7321665" cy="729579"/>
        </a:xfrm>
        <a:prstGeom prst="rect">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4" tIns="71120" rIns="71120" bIns="71120" numCol="1" spcCol="1270" anchor="ctr" anchorCtr="0">
          <a:noAutofit/>
        </a:bodyPr>
        <a:lstStyle/>
        <a:p>
          <a:pPr lvl="0" algn="l" defTabSz="1244600">
            <a:lnSpc>
              <a:spcPct val="90000"/>
            </a:lnSpc>
            <a:spcBef>
              <a:spcPct val="0"/>
            </a:spcBef>
            <a:spcAft>
              <a:spcPct val="35000"/>
            </a:spcAft>
          </a:pPr>
          <a:r>
            <a:rPr lang="et-EE" sz="2800" kern="1200" noProof="0" dirty="0" smtClean="0"/>
            <a:t>    liides raamatupidamistarkvaraga</a:t>
          </a:r>
          <a:endParaRPr lang="en-US" sz="2800" kern="1200" noProof="0" dirty="0"/>
        </a:p>
      </dsp:txBody>
      <dsp:txXfrm>
        <a:off x="628154" y="2586301"/>
        <a:ext cx="7321665" cy="729579"/>
      </dsp:txXfrm>
    </dsp:sp>
    <dsp:sp modelId="{7C742A13-80E1-4DAB-B426-F5F7E74A1B41}">
      <dsp:nvSpPr>
        <dsp:cNvPr id="0" name=""/>
        <dsp:cNvSpPr/>
      </dsp:nvSpPr>
      <dsp:spPr>
        <a:xfrm>
          <a:off x="437311" y="2462520"/>
          <a:ext cx="911974" cy="91197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6A9E36-6FC5-4E23-A4AF-152565BCB53F}">
      <dsp:nvSpPr>
        <dsp:cNvPr id="0" name=""/>
        <dsp:cNvSpPr/>
      </dsp:nvSpPr>
      <dsp:spPr>
        <a:xfrm>
          <a:off x="475014" y="3648277"/>
          <a:ext cx="7498240" cy="729579"/>
        </a:xfrm>
        <a:prstGeom prst="rect">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4" tIns="71120" rIns="71120" bIns="71120" numCol="1" spcCol="1270" anchor="ctr" anchorCtr="0">
          <a:noAutofit/>
        </a:bodyPr>
        <a:lstStyle/>
        <a:p>
          <a:pPr lvl="0" algn="l" defTabSz="1244600">
            <a:lnSpc>
              <a:spcPct val="90000"/>
            </a:lnSpc>
            <a:spcBef>
              <a:spcPct val="0"/>
            </a:spcBef>
            <a:spcAft>
              <a:spcPct val="35000"/>
            </a:spcAft>
          </a:pPr>
          <a:r>
            <a:rPr lang="et-EE" sz="2800" kern="1200" noProof="0" dirty="0" smtClean="0"/>
            <a:t>e-arvete arhiveerimine</a:t>
          </a:r>
          <a:endParaRPr lang="en-US" sz="2800" kern="1200" noProof="0" dirty="0"/>
        </a:p>
      </dsp:txBody>
      <dsp:txXfrm>
        <a:off x="475014" y="3648277"/>
        <a:ext cx="7498240" cy="729579"/>
      </dsp:txXfrm>
    </dsp:sp>
    <dsp:sp modelId="{8B909D2B-63A9-4281-A614-C520B9589E66}">
      <dsp:nvSpPr>
        <dsp:cNvPr id="0" name=""/>
        <dsp:cNvSpPr/>
      </dsp:nvSpPr>
      <dsp:spPr>
        <a:xfrm>
          <a:off x="19026" y="3557079"/>
          <a:ext cx="911974" cy="91197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7DBDA-2093-4122-8B02-DF06554F16EE}">
      <dsp:nvSpPr>
        <dsp:cNvPr id="0" name=""/>
        <dsp:cNvSpPr/>
      </dsp:nvSpPr>
      <dsp:spPr>
        <a:xfrm>
          <a:off x="609" y="1435822"/>
          <a:ext cx="2106249" cy="23263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har char="••"/>
          </a:pPr>
          <a:r>
            <a:rPr lang="et-EE" sz="2800" kern="1200" dirty="0" smtClean="0"/>
            <a:t>E-arve saatja süsteem  </a:t>
          </a:r>
          <a:endParaRPr lang="et-EE" sz="2800" kern="1200" dirty="0"/>
        </a:p>
      </dsp:txBody>
      <dsp:txXfrm>
        <a:off x="54144" y="1489357"/>
        <a:ext cx="1999179" cy="1720741"/>
      </dsp:txXfrm>
    </dsp:sp>
    <dsp:sp modelId="{5EFCF4A6-0800-4208-A570-9FCD3EEA366B}">
      <dsp:nvSpPr>
        <dsp:cNvPr id="0" name=""/>
        <dsp:cNvSpPr/>
      </dsp:nvSpPr>
      <dsp:spPr>
        <a:xfrm>
          <a:off x="1035660" y="2523588"/>
          <a:ext cx="2223291" cy="2223291"/>
        </a:xfrm>
        <a:prstGeom prst="leftCircularArrow">
          <a:avLst>
            <a:gd name="adj1" fmla="val 2478"/>
            <a:gd name="adj2" fmla="val 300187"/>
            <a:gd name="adj3" fmla="val 830388"/>
            <a:gd name="adj4" fmla="val 7779180"/>
            <a:gd name="adj5" fmla="val 2891"/>
          </a:avLst>
        </a:prstGeom>
        <a:solidFill>
          <a:srgbClr val="0084D1"/>
        </a:solidFill>
        <a:ln>
          <a:noFill/>
        </a:ln>
        <a:effectLst/>
      </dsp:spPr>
      <dsp:style>
        <a:lnRef idx="0">
          <a:scrgbClr r="0" g="0" b="0"/>
        </a:lnRef>
        <a:fillRef idx="1">
          <a:scrgbClr r="0" g="0" b="0"/>
        </a:fillRef>
        <a:effectRef idx="0">
          <a:scrgbClr r="0" g="0" b="0"/>
        </a:effectRef>
        <a:fontRef idx="minor">
          <a:schemeClr val="lt1"/>
        </a:fontRef>
      </dsp:style>
    </dsp:sp>
    <dsp:sp modelId="{1CBBE89D-74D1-49EF-A51B-C786805B2488}">
      <dsp:nvSpPr>
        <dsp:cNvPr id="0" name=""/>
        <dsp:cNvSpPr/>
      </dsp:nvSpPr>
      <dsp:spPr>
        <a:xfrm>
          <a:off x="539903" y="3745750"/>
          <a:ext cx="1872221" cy="744520"/>
        </a:xfrm>
        <a:prstGeom prst="roundRect">
          <a:avLst>
            <a:gd name="adj" fmla="val 10000"/>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t-EE" sz="1700" kern="1200" dirty="0" smtClean="0"/>
            <a:t>arve väljastamine</a:t>
          </a:r>
          <a:endParaRPr lang="et-EE" sz="1700" kern="1200" dirty="0"/>
        </a:p>
      </dsp:txBody>
      <dsp:txXfrm>
        <a:off x="561709" y="3767556"/>
        <a:ext cx="1828609" cy="700908"/>
      </dsp:txXfrm>
    </dsp:sp>
    <dsp:sp modelId="{1542AAAC-F00E-4B44-A279-B6712FC3A97F}">
      <dsp:nvSpPr>
        <dsp:cNvPr id="0" name=""/>
        <dsp:cNvSpPr/>
      </dsp:nvSpPr>
      <dsp:spPr>
        <a:xfrm>
          <a:off x="2590006" y="1433716"/>
          <a:ext cx="2106249" cy="23263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har char="••"/>
          </a:pPr>
          <a:r>
            <a:rPr lang="et-EE" sz="2800" kern="1200" dirty="0" smtClean="0"/>
            <a:t>E-arve operaatori süsteem</a:t>
          </a:r>
          <a:endParaRPr lang="et-EE" sz="2800" kern="1200" dirty="0"/>
        </a:p>
      </dsp:txBody>
      <dsp:txXfrm>
        <a:off x="2643541" y="1985745"/>
        <a:ext cx="1999179" cy="1720741"/>
      </dsp:txXfrm>
    </dsp:sp>
    <dsp:sp modelId="{C04DFF3C-7B0C-4958-8C3C-F519727FCB69}">
      <dsp:nvSpPr>
        <dsp:cNvPr id="0" name=""/>
        <dsp:cNvSpPr/>
      </dsp:nvSpPr>
      <dsp:spPr>
        <a:xfrm>
          <a:off x="3544101" y="280594"/>
          <a:ext cx="2725130" cy="2725130"/>
        </a:xfrm>
        <a:prstGeom prst="circularArrow">
          <a:avLst>
            <a:gd name="adj1" fmla="val 2022"/>
            <a:gd name="adj2" fmla="val 242348"/>
            <a:gd name="adj3" fmla="val 20587875"/>
            <a:gd name="adj4" fmla="val 13581244"/>
            <a:gd name="adj5" fmla="val 2359"/>
          </a:avLst>
        </a:prstGeom>
        <a:solidFill>
          <a:srgbClr val="0084D1"/>
        </a:solidFill>
        <a:ln>
          <a:noFill/>
        </a:ln>
        <a:effectLst/>
      </dsp:spPr>
      <dsp:style>
        <a:lnRef idx="0">
          <a:scrgbClr r="0" g="0" b="0"/>
        </a:lnRef>
        <a:fillRef idx="1">
          <a:scrgbClr r="0" g="0" b="0"/>
        </a:fillRef>
        <a:effectRef idx="0">
          <a:scrgbClr r="0" g="0" b="0"/>
        </a:effectRef>
        <a:fontRef idx="minor">
          <a:schemeClr val="lt1"/>
        </a:fontRef>
      </dsp:style>
    </dsp:sp>
    <dsp:sp modelId="{54050D00-6F09-4F04-A71C-B47B304B7844}">
      <dsp:nvSpPr>
        <dsp:cNvPr id="0" name=""/>
        <dsp:cNvSpPr/>
      </dsp:nvSpPr>
      <dsp:spPr>
        <a:xfrm>
          <a:off x="3071310" y="700373"/>
          <a:ext cx="1872221" cy="744520"/>
        </a:xfrm>
        <a:prstGeom prst="roundRect">
          <a:avLst>
            <a:gd name="adj" fmla="val 10000"/>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t-EE" sz="1700" kern="1200" dirty="0" smtClean="0"/>
            <a:t>arve edastamine </a:t>
          </a:r>
          <a:endParaRPr lang="et-EE" sz="1700" kern="1200" dirty="0"/>
        </a:p>
      </dsp:txBody>
      <dsp:txXfrm>
        <a:off x="3093116" y="722179"/>
        <a:ext cx="1828609" cy="700908"/>
      </dsp:txXfrm>
    </dsp:sp>
    <dsp:sp modelId="{1201A189-635E-4D39-8AC8-303ADE19D8D3}">
      <dsp:nvSpPr>
        <dsp:cNvPr id="0" name=""/>
        <dsp:cNvSpPr/>
      </dsp:nvSpPr>
      <dsp:spPr>
        <a:xfrm>
          <a:off x="5205899" y="1429293"/>
          <a:ext cx="2386886" cy="23394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har char="••"/>
          </a:pPr>
          <a:r>
            <a:rPr lang="et-EE" sz="2800" kern="1200" dirty="0" smtClean="0"/>
            <a:t>E-arve vastuvõtja  süsteem</a:t>
          </a:r>
          <a:endParaRPr lang="et-EE" sz="2800" kern="1200" dirty="0"/>
        </a:p>
      </dsp:txBody>
      <dsp:txXfrm>
        <a:off x="5259736" y="1483130"/>
        <a:ext cx="2279212" cy="1730469"/>
      </dsp:txXfrm>
    </dsp:sp>
    <dsp:sp modelId="{5B8D1B5D-AA50-40BB-B3FC-379C8A33188D}">
      <dsp:nvSpPr>
        <dsp:cNvPr id="0" name=""/>
        <dsp:cNvSpPr/>
      </dsp:nvSpPr>
      <dsp:spPr>
        <a:xfrm>
          <a:off x="5814872" y="3677212"/>
          <a:ext cx="1872221" cy="744520"/>
        </a:xfrm>
        <a:prstGeom prst="roundRect">
          <a:avLst>
            <a:gd name="adj" fmla="val 10000"/>
          </a:avLst>
        </a:prstGeom>
        <a:solidFill>
          <a:srgbClr val="008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t-EE" sz="1700" kern="1200" dirty="0" smtClean="0"/>
            <a:t>arve vastuvõtmine ja menetlemine</a:t>
          </a:r>
          <a:endParaRPr lang="et-EE" sz="1700" kern="1200" dirty="0"/>
        </a:p>
      </dsp:txBody>
      <dsp:txXfrm>
        <a:off x="5836678" y="3699018"/>
        <a:ext cx="1828609" cy="7009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7114FFA-1A4A-4F2B-B206-3F82C7FD7D92}" type="datetimeFigureOut">
              <a:rPr lang="et-EE" smtClean="0"/>
              <a:pPr/>
              <a:t>24.10.2016</a:t>
            </a:fld>
            <a:endParaRPr lang="et-EE"/>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981EB23-D7DA-4072-BF5C-D3C251BDF835}" type="slidenum">
              <a:rPr lang="et-EE" smtClean="0"/>
              <a:pPr/>
              <a:t>‹#›</a:t>
            </a:fld>
            <a:endParaRPr lang="et-EE"/>
          </a:p>
        </p:txBody>
      </p:sp>
    </p:spTree>
    <p:extLst>
      <p:ext uri="{BB962C8B-B14F-4D97-AF65-F5344CB8AC3E}">
        <p14:creationId xmlns:p14="http://schemas.microsoft.com/office/powerpoint/2010/main" val="3115545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950913" y="754063"/>
            <a:ext cx="4892675" cy="372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679482" y="4715724"/>
            <a:ext cx="5437284" cy="44665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2051" name="Rectangle 3"/>
          <p:cNvSpPr>
            <a:spLocks noGrp="1" noChangeArrowheads="1"/>
          </p:cNvSpPr>
          <p:nvPr>
            <p:ph type="hdr"/>
          </p:nvPr>
        </p:nvSpPr>
        <p:spPr bwMode="auto">
          <a:xfrm>
            <a:off x="1" y="0"/>
            <a:ext cx="2949180" cy="495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2" name="Rectangle 4"/>
          <p:cNvSpPr>
            <a:spLocks noGrp="1" noChangeArrowheads="1"/>
          </p:cNvSpPr>
          <p:nvPr>
            <p:ph type="dt"/>
          </p:nvPr>
        </p:nvSpPr>
        <p:spPr bwMode="auto">
          <a:xfrm>
            <a:off x="3847068" y="0"/>
            <a:ext cx="2949180" cy="495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3" name="Rectangle 5"/>
          <p:cNvSpPr>
            <a:spLocks noGrp="1" noChangeArrowheads="1"/>
          </p:cNvSpPr>
          <p:nvPr>
            <p:ph type="ftr"/>
          </p:nvPr>
        </p:nvSpPr>
        <p:spPr bwMode="auto">
          <a:xfrm>
            <a:off x="1" y="9431445"/>
            <a:ext cx="2949180" cy="495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4" name="Rectangle 6"/>
          <p:cNvSpPr>
            <a:spLocks noGrp="1" noChangeArrowheads="1"/>
          </p:cNvSpPr>
          <p:nvPr>
            <p:ph type="sldNum"/>
          </p:nvPr>
        </p:nvSpPr>
        <p:spPr bwMode="auto">
          <a:xfrm>
            <a:off x="3847068" y="9431445"/>
            <a:ext cx="2949180" cy="495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fld id="{9137B0FE-B827-43E6-9F1A-73A7AB4ED6CD}" type="slidenum">
              <a:rPr lang="et-EE" altLang="en-US"/>
              <a:pPr/>
              <a:t>‹#›</a:t>
            </a:fld>
            <a:endParaRPr lang="et-EE" altLang="en-US"/>
          </a:p>
        </p:txBody>
      </p:sp>
    </p:spTree>
    <p:extLst>
      <p:ext uri="{BB962C8B-B14F-4D97-AF65-F5344CB8AC3E}">
        <p14:creationId xmlns:p14="http://schemas.microsoft.com/office/powerpoint/2010/main" val="63258664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angaliit.ee/arveldused/e-arv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angaliit.ee/arveldused/e-arv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pangaliit.ee/arveldused/e-arv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pangaliit.ee/arveldused/e-arv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normAutofit/>
          </a:bodyPr>
          <a:lstStyle/>
          <a:p>
            <a:endParaRPr lang="et-EE"/>
          </a:p>
        </p:txBody>
      </p:sp>
      <p:sp>
        <p:nvSpPr>
          <p:cNvPr id="4" name="Slide Number Placeholder 3"/>
          <p:cNvSpPr>
            <a:spLocks noGrp="1"/>
          </p:cNvSpPr>
          <p:nvPr>
            <p:ph type="sldNum" sz="quarter" idx="10"/>
          </p:nvPr>
        </p:nvSpPr>
        <p:spPr/>
        <p:txBody>
          <a:bodyPr/>
          <a:lstStyle/>
          <a:p>
            <a:pPr>
              <a:defRPr/>
            </a:pPr>
            <a:fld id="{10F48083-1021-4D2E-970B-488D47C1177A}" type="slidenum">
              <a:rPr lang="et-EE" smtClean="0"/>
              <a:pPr>
                <a:defRPr/>
              </a:pPr>
              <a:t>3</a:t>
            </a:fld>
            <a:endParaRPr lang="et-EE"/>
          </a:p>
        </p:txBody>
      </p:sp>
    </p:spTree>
    <p:extLst>
      <p:ext uri="{BB962C8B-B14F-4D97-AF65-F5344CB8AC3E}">
        <p14:creationId xmlns:p14="http://schemas.microsoft.com/office/powerpoint/2010/main" val="3153742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normAutofit/>
          </a:bodyPr>
          <a:lstStyle/>
          <a:p>
            <a:r>
              <a:rPr lang="et-EE" sz="1300" dirty="0" smtClean="0"/>
              <a:t>.</a:t>
            </a:r>
          </a:p>
          <a:p>
            <a:endParaRPr lang="et-EE" dirty="0"/>
          </a:p>
        </p:txBody>
      </p:sp>
      <p:sp>
        <p:nvSpPr>
          <p:cNvPr id="4" name="Slide Number Placeholder 3"/>
          <p:cNvSpPr>
            <a:spLocks noGrp="1"/>
          </p:cNvSpPr>
          <p:nvPr>
            <p:ph type="sldNum" sz="quarter" idx="10"/>
          </p:nvPr>
        </p:nvSpPr>
        <p:spPr/>
        <p:txBody>
          <a:bodyPr/>
          <a:lstStyle/>
          <a:p>
            <a:fld id="{F5713AE9-5F70-4349-9421-CC8519B64387}" type="slidenum">
              <a:rPr lang="en-US" smtClean="0"/>
              <a:pPr/>
              <a:t>21</a:t>
            </a:fld>
            <a:endParaRPr lang="en-US"/>
          </a:p>
        </p:txBody>
      </p:sp>
      <p:sp>
        <p:nvSpPr>
          <p:cNvPr id="6" name="Rectangle 5"/>
          <p:cNvSpPr/>
          <p:nvPr/>
        </p:nvSpPr>
        <p:spPr>
          <a:xfrm>
            <a:off x="614598" y="4496056"/>
            <a:ext cx="5438978" cy="3254711"/>
          </a:xfrm>
          <a:prstGeom prst="rect">
            <a:avLst/>
          </a:prstGeom>
        </p:spPr>
        <p:txBody>
          <a:bodyPr wrap="square" lIns="83794" tIns="41897" rIns="83794" bIns="41897">
            <a:spAutoFit/>
          </a:bodyPr>
          <a:lstStyle/>
          <a:p>
            <a:pPr algn="just" defTabSz="837936" hangingPunct="1">
              <a:lnSpc>
                <a:spcPct val="100000"/>
              </a:lnSpc>
              <a:buClrTx/>
              <a:buSzTx/>
            </a:pPr>
            <a:r>
              <a:rPr lang="et-EE" dirty="0" smtClean="0">
                <a:solidFill>
                  <a:srgbClr val="444444"/>
                </a:solidFill>
                <a:latin typeface="Arial" pitchFamily="34" charset="0"/>
                <a:ea typeface="Times New Roman" pitchFamily="18" charset="0"/>
                <a:cs typeface="Arial" pitchFamily="34" charset="0"/>
              </a:rPr>
              <a:t>Suurim sääst asutusele on siin aga elektroonilise arhiivi tegemine. Inimesed ei pea enam päevade viisi dokumente reastama ning panema kaustadesse. Jääb ära arhiivikaustade soetamine, samuti ei ole vaja arhiiviruume endises mahus. Digiarvete arhiiv säilib elektrooniliselt operaatori juures, kes asutusele teenust osutab. Samuti ei ole vaja audiitoritele enam paberil arveid kätte toimetada. Selle asemel tagatakse ligipääs süsteemile ja audiitor otsib vajalikud arved süsteemist ise.</a:t>
            </a:r>
            <a:endParaRPr lang="et-EE" sz="2600" dirty="0" smtClean="0">
              <a:latin typeface="Arial" pitchFamily="34" charset="0"/>
              <a:cs typeface="Arial" pitchFamily="34" charset="0"/>
            </a:endParaRPr>
          </a:p>
        </p:txBody>
      </p:sp>
    </p:spTree>
    <p:extLst>
      <p:ext uri="{BB962C8B-B14F-4D97-AF65-F5344CB8AC3E}">
        <p14:creationId xmlns:p14="http://schemas.microsoft.com/office/powerpoint/2010/main" val="494570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normAutofit/>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22</a:t>
            </a:fld>
            <a:endParaRPr lang="et-EE" altLang="en-US"/>
          </a:p>
        </p:txBody>
      </p:sp>
    </p:spTree>
    <p:extLst>
      <p:ext uri="{BB962C8B-B14F-4D97-AF65-F5344CB8AC3E}">
        <p14:creationId xmlns:p14="http://schemas.microsoft.com/office/powerpoint/2010/main" val="904457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normAutofit/>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23</a:t>
            </a:fld>
            <a:endParaRPr lang="et-EE" altLang="en-US"/>
          </a:p>
        </p:txBody>
      </p:sp>
    </p:spTree>
    <p:extLst>
      <p:ext uri="{BB962C8B-B14F-4D97-AF65-F5344CB8AC3E}">
        <p14:creationId xmlns:p14="http://schemas.microsoft.com/office/powerpoint/2010/main" val="283336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normAutofit/>
          </a:bodyPr>
          <a:lstStyle/>
          <a:p>
            <a:endParaRPr lang="et-EE"/>
          </a:p>
        </p:txBody>
      </p:sp>
      <p:sp>
        <p:nvSpPr>
          <p:cNvPr id="4" name="Slide Number Placeholder 3"/>
          <p:cNvSpPr>
            <a:spLocks noGrp="1"/>
          </p:cNvSpPr>
          <p:nvPr>
            <p:ph type="sldNum" sz="quarter" idx="10"/>
          </p:nvPr>
        </p:nvSpPr>
        <p:spPr/>
        <p:txBody>
          <a:bodyPr/>
          <a:lstStyle/>
          <a:p>
            <a:pPr>
              <a:defRPr/>
            </a:pPr>
            <a:fld id="{10F48083-1021-4D2E-970B-488D47C1177A}" type="slidenum">
              <a:rPr lang="et-EE" smtClean="0"/>
              <a:pPr>
                <a:defRPr/>
              </a:pPr>
              <a:t>5</a:t>
            </a:fld>
            <a:endParaRPr lang="et-EE"/>
          </a:p>
        </p:txBody>
      </p:sp>
    </p:spTree>
    <p:extLst>
      <p:ext uri="{BB962C8B-B14F-4D97-AF65-F5344CB8AC3E}">
        <p14:creationId xmlns:p14="http://schemas.microsoft.com/office/powerpoint/2010/main" val="345106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9</a:t>
            </a:fld>
            <a:endParaRPr lang="et-EE" altLang="en-US" dirty="0"/>
          </a:p>
        </p:txBody>
      </p:sp>
    </p:spTree>
    <p:extLst>
      <p:ext uri="{BB962C8B-B14F-4D97-AF65-F5344CB8AC3E}">
        <p14:creationId xmlns:p14="http://schemas.microsoft.com/office/powerpoint/2010/main" val="1197493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normAutofit/>
          </a:bodyPr>
          <a:lstStyle/>
          <a:p>
            <a:r>
              <a:rPr lang="et-EE" sz="1300" dirty="0" smtClean="0"/>
              <a:t>Ajaloolistest ja infotehnoloogilistest arenguetappidest lähtuvalt võib arved jagada kolmeks liigiks:</a:t>
            </a:r>
          </a:p>
          <a:p>
            <a:r>
              <a:rPr lang="et-EE" sz="1300" dirty="0" smtClean="0"/>
              <a:t>müüjalt ostjale käest kätte või posti teel edastatud paberarve;</a:t>
            </a:r>
          </a:p>
          <a:p>
            <a:r>
              <a:rPr lang="et-EE" sz="1300" dirty="0" smtClean="0"/>
              <a:t>e-posti teel meili manusena edastatud arve (nt .pdf formaadis dokument, digitaalallkirjaga või ilma selleta);</a:t>
            </a:r>
          </a:p>
          <a:p>
            <a:r>
              <a:rPr lang="et-EE" sz="1300" dirty="0" smtClean="0"/>
              <a:t>süsteemide poolt vahetatav arve (nt Eesti e-arve standardil (</a:t>
            </a:r>
            <a:r>
              <a:rPr lang="et-EE" sz="1300" dirty="0" smtClean="0">
                <a:hlinkClick r:id="rId3"/>
              </a:rPr>
              <a:t>http://www.pangaliit.ee/arveldused/e-arve/</a:t>
            </a:r>
            <a:r>
              <a:rPr lang="et-EE" sz="1300" dirty="0" smtClean="0"/>
              <a:t>) põhinev .xml formaadis dokument).</a:t>
            </a:r>
          </a:p>
          <a:p>
            <a:r>
              <a:rPr lang="et-EE" sz="1300" dirty="0" smtClean="0"/>
              <a:t>E-arve on seega üks võimalikest arve vormidest. E-arve on elektrooniline dokument, mis luuakse, edastatakse, kirjendatakse ja säilitatakse elektroonilises keskkonnas, st millega toimetamine toimub algusest lõpuni elektrooniliselt.</a:t>
            </a:r>
          </a:p>
          <a:p>
            <a:endParaRPr lang="et-EE" dirty="0"/>
          </a:p>
        </p:txBody>
      </p:sp>
      <p:sp>
        <p:nvSpPr>
          <p:cNvPr id="4" name="Slide Number Placeholder 3"/>
          <p:cNvSpPr>
            <a:spLocks noGrp="1"/>
          </p:cNvSpPr>
          <p:nvPr>
            <p:ph type="sldNum" sz="quarter" idx="10"/>
          </p:nvPr>
        </p:nvSpPr>
        <p:spPr/>
        <p:txBody>
          <a:bodyPr/>
          <a:lstStyle/>
          <a:p>
            <a:fld id="{F5713AE9-5F70-4349-9421-CC8519B64387}" type="slidenum">
              <a:rPr lang="en-US" smtClean="0"/>
              <a:pPr/>
              <a:t>10</a:t>
            </a:fld>
            <a:endParaRPr lang="en-US" dirty="0"/>
          </a:p>
        </p:txBody>
      </p:sp>
    </p:spTree>
    <p:extLst>
      <p:ext uri="{BB962C8B-B14F-4D97-AF65-F5344CB8AC3E}">
        <p14:creationId xmlns:p14="http://schemas.microsoft.com/office/powerpoint/2010/main" val="3619268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normAutofit/>
          </a:bodyPr>
          <a:lstStyle/>
          <a:p>
            <a:r>
              <a:rPr lang="et-EE" sz="1300" dirty="0" smtClean="0"/>
              <a:t>Ajaloolistest ja infotehnoloogilistest arenguetappidest lähtuvalt võib arved jagada kolmeks liigiks:</a:t>
            </a:r>
          </a:p>
          <a:p>
            <a:r>
              <a:rPr lang="et-EE" sz="1300" dirty="0" smtClean="0"/>
              <a:t>müüjalt ostjale käest kätte või posti teel edastatud paberarve;</a:t>
            </a:r>
          </a:p>
          <a:p>
            <a:r>
              <a:rPr lang="et-EE" sz="1300" dirty="0" smtClean="0"/>
              <a:t>e-posti teel meili manusena edastatud arve (nt .pdf formaadis dokument, digitaalallkirjaga või ilma selleta);</a:t>
            </a:r>
          </a:p>
          <a:p>
            <a:r>
              <a:rPr lang="et-EE" sz="1300" dirty="0" smtClean="0"/>
              <a:t>süsteemide poolt vahetatav arve (nt Eesti e-arve standardil (</a:t>
            </a:r>
            <a:r>
              <a:rPr lang="et-EE" sz="1300" dirty="0" smtClean="0">
                <a:hlinkClick r:id="rId3"/>
              </a:rPr>
              <a:t>http://www.pangaliit.ee/arveldused/e-arve/</a:t>
            </a:r>
            <a:r>
              <a:rPr lang="et-EE" sz="1300" dirty="0" smtClean="0"/>
              <a:t>) põhinev .xml formaadis dokument).</a:t>
            </a:r>
          </a:p>
          <a:p>
            <a:r>
              <a:rPr lang="et-EE" sz="1300" dirty="0" smtClean="0"/>
              <a:t>E-arve on seega üks võimalikest arve vormidest. E-arve on elektrooniline dokument, mis luuakse, edastatakse, kirjendatakse ja säilitatakse elektroonilises keskkonnas, st millega toimetamine toimub algusest lõpuni elektrooniliselt.</a:t>
            </a:r>
          </a:p>
          <a:p>
            <a:endParaRPr lang="et-EE" dirty="0"/>
          </a:p>
        </p:txBody>
      </p:sp>
      <p:sp>
        <p:nvSpPr>
          <p:cNvPr id="4" name="Slide Number Placeholder 3"/>
          <p:cNvSpPr>
            <a:spLocks noGrp="1"/>
          </p:cNvSpPr>
          <p:nvPr>
            <p:ph type="sldNum" sz="quarter" idx="10"/>
          </p:nvPr>
        </p:nvSpPr>
        <p:spPr/>
        <p:txBody>
          <a:bodyPr/>
          <a:lstStyle/>
          <a:p>
            <a:fld id="{F5713AE9-5F70-4349-9421-CC8519B64387}" type="slidenum">
              <a:rPr lang="en-US" smtClean="0"/>
              <a:pPr/>
              <a:t>11</a:t>
            </a:fld>
            <a:endParaRPr lang="en-US" dirty="0"/>
          </a:p>
        </p:txBody>
      </p:sp>
    </p:spTree>
    <p:extLst>
      <p:ext uri="{BB962C8B-B14F-4D97-AF65-F5344CB8AC3E}">
        <p14:creationId xmlns:p14="http://schemas.microsoft.com/office/powerpoint/2010/main" val="926161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normAutofit/>
          </a:bodyPr>
          <a:lstStyle/>
          <a:p>
            <a:r>
              <a:rPr lang="et-EE" sz="1300" dirty="0" smtClean="0"/>
              <a:t>Ajaloolistest ja infotehnoloogilistest arenguetappidest lähtuvalt võib arved jagada kolmeks liigiks:</a:t>
            </a:r>
          </a:p>
          <a:p>
            <a:r>
              <a:rPr lang="et-EE" sz="1300" dirty="0" smtClean="0"/>
              <a:t>müüjalt ostjale käest kätte või posti teel edastatud paberarve;</a:t>
            </a:r>
          </a:p>
          <a:p>
            <a:r>
              <a:rPr lang="et-EE" sz="1300" dirty="0" smtClean="0"/>
              <a:t>e-posti teel meili manusena edastatud arve (nt .pdf formaadis dokument, digitaalallkirjaga või ilma selleta);</a:t>
            </a:r>
          </a:p>
          <a:p>
            <a:r>
              <a:rPr lang="et-EE" sz="1300" dirty="0" smtClean="0"/>
              <a:t>süsteemide poolt vahetatav arve (nt Eesti e-arve standardil (</a:t>
            </a:r>
            <a:r>
              <a:rPr lang="et-EE" sz="1300" dirty="0" smtClean="0">
                <a:hlinkClick r:id="rId3"/>
              </a:rPr>
              <a:t>http://www.pangaliit.ee/arveldused/e-arve/</a:t>
            </a:r>
            <a:r>
              <a:rPr lang="et-EE" sz="1300" dirty="0" smtClean="0"/>
              <a:t>) põhinev .xml formaadis dokument).</a:t>
            </a:r>
          </a:p>
          <a:p>
            <a:r>
              <a:rPr lang="et-EE" sz="1300" dirty="0" smtClean="0"/>
              <a:t>E-arve on seega üks võimalikest arve vormidest. E-arve on elektrooniline dokument, mis luuakse, edastatakse, kirjendatakse ja säilitatakse elektroonilises keskkonnas, st millega toimetamine toimub algusest lõpuni elektrooniliselt.</a:t>
            </a:r>
          </a:p>
          <a:p>
            <a:endParaRPr lang="et-EE" dirty="0"/>
          </a:p>
        </p:txBody>
      </p:sp>
      <p:sp>
        <p:nvSpPr>
          <p:cNvPr id="4" name="Slide Number Placeholder 3"/>
          <p:cNvSpPr>
            <a:spLocks noGrp="1"/>
          </p:cNvSpPr>
          <p:nvPr>
            <p:ph type="sldNum" sz="quarter" idx="10"/>
          </p:nvPr>
        </p:nvSpPr>
        <p:spPr/>
        <p:txBody>
          <a:bodyPr/>
          <a:lstStyle/>
          <a:p>
            <a:fld id="{F5713AE9-5F70-4349-9421-CC8519B64387}" type="slidenum">
              <a:rPr lang="en-US" smtClean="0"/>
              <a:pPr/>
              <a:t>12</a:t>
            </a:fld>
            <a:endParaRPr lang="en-US"/>
          </a:p>
        </p:txBody>
      </p:sp>
    </p:spTree>
    <p:extLst>
      <p:ext uri="{BB962C8B-B14F-4D97-AF65-F5344CB8AC3E}">
        <p14:creationId xmlns:p14="http://schemas.microsoft.com/office/powerpoint/2010/main" val="3135606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normAutofit/>
          </a:bodyPr>
          <a:lstStyle/>
          <a:p>
            <a:r>
              <a:rPr lang="et-EE" sz="1300" dirty="0" smtClean="0"/>
              <a:t>Ajaloolistest ja infotehnoloogilistest arenguetappidest lähtuvalt võib arved jagada kolmeks liigiks:</a:t>
            </a:r>
          </a:p>
          <a:p>
            <a:r>
              <a:rPr lang="et-EE" sz="1300" dirty="0" smtClean="0"/>
              <a:t>müüjalt ostjale käest kätte või posti teel edastatud paberarve;</a:t>
            </a:r>
          </a:p>
          <a:p>
            <a:r>
              <a:rPr lang="et-EE" sz="1300" dirty="0" smtClean="0"/>
              <a:t>e-posti teel meili manusena edastatud arve (nt .pdf formaadis dokument, digitaalallkirjaga või ilma selleta);</a:t>
            </a:r>
          </a:p>
          <a:p>
            <a:r>
              <a:rPr lang="et-EE" sz="1300" dirty="0" smtClean="0"/>
              <a:t>süsteemide poolt vahetatav arve (nt Eesti e-arve standardil (</a:t>
            </a:r>
            <a:r>
              <a:rPr lang="et-EE" sz="1300" dirty="0" smtClean="0">
                <a:hlinkClick r:id="rId3"/>
              </a:rPr>
              <a:t>http://www.pangaliit.ee/arveldused/e-arve/</a:t>
            </a:r>
            <a:r>
              <a:rPr lang="et-EE" sz="1300" dirty="0" smtClean="0"/>
              <a:t>) põhinev .xml formaadis dokument).</a:t>
            </a:r>
          </a:p>
          <a:p>
            <a:r>
              <a:rPr lang="et-EE" sz="1300" dirty="0" smtClean="0"/>
              <a:t>E-arve on seega üks võimalikest arve vormidest. E-arve on elektrooniline dokument, mis luuakse, edastatakse, kirjendatakse ja säilitatakse elektroonilises keskkonnas, st millega toimetamine toimub algusest lõpuni elektrooniliselt.</a:t>
            </a:r>
          </a:p>
          <a:p>
            <a:endParaRPr lang="et-EE" dirty="0"/>
          </a:p>
        </p:txBody>
      </p:sp>
      <p:sp>
        <p:nvSpPr>
          <p:cNvPr id="4" name="Slide Number Placeholder 3"/>
          <p:cNvSpPr>
            <a:spLocks noGrp="1"/>
          </p:cNvSpPr>
          <p:nvPr>
            <p:ph type="sldNum" sz="quarter" idx="10"/>
          </p:nvPr>
        </p:nvSpPr>
        <p:spPr/>
        <p:txBody>
          <a:bodyPr/>
          <a:lstStyle/>
          <a:p>
            <a:fld id="{F5713AE9-5F70-4349-9421-CC8519B64387}" type="slidenum">
              <a:rPr lang="en-US" smtClean="0"/>
              <a:pPr/>
              <a:t>13</a:t>
            </a:fld>
            <a:endParaRPr lang="en-US"/>
          </a:p>
        </p:txBody>
      </p:sp>
    </p:spTree>
    <p:extLst>
      <p:ext uri="{BB962C8B-B14F-4D97-AF65-F5344CB8AC3E}">
        <p14:creationId xmlns:p14="http://schemas.microsoft.com/office/powerpoint/2010/main" val="2947942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normAutofit/>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15</a:t>
            </a:fld>
            <a:endParaRPr lang="et-EE" altLang="en-US"/>
          </a:p>
        </p:txBody>
      </p:sp>
    </p:spTree>
    <p:extLst>
      <p:ext uri="{BB962C8B-B14F-4D97-AF65-F5344CB8AC3E}">
        <p14:creationId xmlns:p14="http://schemas.microsoft.com/office/powerpoint/2010/main" val="330030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20</a:t>
            </a:fld>
            <a:endParaRPr lang="et-EE" altLang="en-US"/>
          </a:p>
        </p:txBody>
      </p:sp>
    </p:spTree>
    <p:extLst>
      <p:ext uri="{BB962C8B-B14F-4D97-AF65-F5344CB8AC3E}">
        <p14:creationId xmlns:p14="http://schemas.microsoft.com/office/powerpoint/2010/main" val="11942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04000" y="2448000"/>
            <a:ext cx="7200000" cy="1800000"/>
          </a:xfrm>
        </p:spPr>
        <p:txBody>
          <a:bodyPr tIns="86400" anchor="t" anchorCtr="0"/>
          <a:lstStyle>
            <a:lvl1pPr algn="l">
              <a:defRPr sz="5700"/>
            </a:lvl1pPr>
          </a:lstStyle>
          <a:p>
            <a:r>
              <a:rPr lang="en-US" dirty="0" err="1" smtClean="0"/>
              <a:t>Esitlusslaidide</a:t>
            </a:r>
            <a:r>
              <a:rPr lang="en-US" dirty="0" smtClean="0"/>
              <a:t> </a:t>
            </a:r>
            <a:r>
              <a:rPr lang="en-US" dirty="0" err="1" smtClean="0"/>
              <a:t>kujundusest</a:t>
            </a:r>
            <a:endParaRPr lang="en-US" dirty="0"/>
          </a:p>
        </p:txBody>
      </p:sp>
      <p:sp>
        <p:nvSpPr>
          <p:cNvPr id="3" name="Subtitle 2"/>
          <p:cNvSpPr>
            <a:spLocks noGrp="1"/>
          </p:cNvSpPr>
          <p:nvPr>
            <p:ph type="subTitle" idx="1" hasCustomPrompt="1"/>
          </p:nvPr>
        </p:nvSpPr>
        <p:spPr>
          <a:xfrm>
            <a:off x="1404000" y="4525200"/>
            <a:ext cx="7200000" cy="1728000"/>
          </a:xfrm>
        </p:spPr>
        <p:txBody>
          <a:bodyPr/>
          <a:lstStyle>
            <a:lvl1pPr marL="0" indent="0" algn="l">
              <a:spcAft>
                <a:spcPts val="0"/>
              </a:spcAft>
              <a:buNone/>
              <a:defRPr sz="26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14.12.2013</a:t>
            </a:r>
            <a:endParaRPr lang="en-US" dirty="0"/>
          </a:p>
        </p:txBody>
      </p:sp>
      <p:pic>
        <p:nvPicPr>
          <p:cNvPr id="6" name="Picture 5" descr="0_rahandusmin_3lovi_est.png"/>
          <p:cNvPicPr>
            <a:picLocks noChangeAspect="1"/>
          </p:cNvPicPr>
          <p:nvPr userDrawn="1"/>
        </p:nvPicPr>
        <p:blipFill>
          <a:blip r:embed="rId2" cstate="print"/>
          <a:stretch>
            <a:fillRect/>
          </a:stretch>
        </p:blipFill>
        <p:spPr>
          <a:xfrm>
            <a:off x="367200" y="216000"/>
            <a:ext cx="3465001" cy="1386000"/>
          </a:xfrm>
          <a:prstGeom prst="rect">
            <a:avLst/>
          </a:prstGeom>
        </p:spPr>
      </p:pic>
    </p:spTree>
    <p:extLst>
      <p:ext uri="{BB962C8B-B14F-4D97-AF65-F5344CB8AC3E}">
        <p14:creationId xmlns:p14="http://schemas.microsoft.com/office/powerpoint/2010/main" val="42675596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p:cNvSpPr/>
          <p:nvPr userDrawn="1"/>
        </p:nvSpPr>
        <p:spPr bwMode="auto">
          <a:xfrm>
            <a:off x="0" y="1800538"/>
            <a:ext cx="8999538" cy="5040000"/>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2" name="Title 1"/>
          <p:cNvSpPr>
            <a:spLocks noGrp="1"/>
          </p:cNvSpPr>
          <p:nvPr>
            <p:ph type="ctrTitle" hasCustomPrompt="1"/>
          </p:nvPr>
        </p:nvSpPr>
        <p:spPr>
          <a:xfrm>
            <a:off x="1404000" y="2448000"/>
            <a:ext cx="7200000" cy="1800000"/>
          </a:xfrm>
        </p:spPr>
        <p:txBody>
          <a:bodyPr tIns="86400" anchor="t" anchorCtr="0"/>
          <a:lstStyle>
            <a:lvl1pPr algn="l">
              <a:defRPr sz="5700">
                <a:solidFill>
                  <a:schemeClr val="bg1"/>
                </a:solidFill>
              </a:defRPr>
            </a:lvl1pPr>
          </a:lstStyle>
          <a:p>
            <a:r>
              <a:rPr lang="en-US" dirty="0" err="1" smtClean="0"/>
              <a:t>Esitlusslaidide</a:t>
            </a:r>
            <a:r>
              <a:rPr lang="en-US" dirty="0" smtClean="0"/>
              <a:t> </a:t>
            </a:r>
            <a:r>
              <a:rPr lang="en-US" dirty="0" err="1" smtClean="0"/>
              <a:t>kujundusest</a:t>
            </a:r>
            <a:endParaRPr lang="en-US" dirty="0"/>
          </a:p>
        </p:txBody>
      </p:sp>
      <p:sp>
        <p:nvSpPr>
          <p:cNvPr id="3" name="Subtitle 2"/>
          <p:cNvSpPr>
            <a:spLocks noGrp="1"/>
          </p:cNvSpPr>
          <p:nvPr>
            <p:ph type="subTitle" idx="1" hasCustomPrompt="1"/>
          </p:nvPr>
        </p:nvSpPr>
        <p:spPr>
          <a:xfrm>
            <a:off x="1404000" y="4525200"/>
            <a:ext cx="7200000" cy="1728000"/>
          </a:xfrm>
        </p:spPr>
        <p:txBody>
          <a:bodyPr/>
          <a:lstStyle>
            <a:lvl1pPr marL="0" indent="0" algn="l">
              <a:spcAft>
                <a:spcPts val="0"/>
              </a:spcAft>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14.12.2013</a:t>
            </a:r>
            <a:endParaRPr lang="en-US" dirty="0"/>
          </a:p>
        </p:txBody>
      </p:sp>
      <p:pic>
        <p:nvPicPr>
          <p:cNvPr id="7" name="Picture 6" descr="0_rahandusmin_3lovi_est.png"/>
          <p:cNvPicPr>
            <a:picLocks noChangeAspect="1"/>
          </p:cNvPicPr>
          <p:nvPr userDrawn="1"/>
        </p:nvPicPr>
        <p:blipFill>
          <a:blip r:embed="rId2" cstate="print"/>
          <a:stretch>
            <a:fillRect/>
          </a:stretch>
        </p:blipFill>
        <p:spPr>
          <a:xfrm>
            <a:off x="367200" y="216000"/>
            <a:ext cx="3465001" cy="1386000"/>
          </a:xfrm>
          <a:prstGeom prst="rect">
            <a:avLst/>
          </a:prstGeom>
        </p:spPr>
      </p:pic>
    </p:spTree>
    <p:extLst>
      <p:ext uri="{BB962C8B-B14F-4D97-AF65-F5344CB8AC3E}">
        <p14:creationId xmlns:p14="http://schemas.microsoft.com/office/powerpoint/2010/main" val="31140939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4000"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503239" y="1768475"/>
            <a:ext cx="7920000" cy="4513263"/>
          </a:xfrm>
        </p:spPr>
        <p:txBody>
          <a:bodyPr/>
          <a:lstStyle>
            <a:lvl1pPr marL="0" indent="0">
              <a:spcAft>
                <a:spcPts val="800"/>
              </a:spcAft>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dirty="0" smtClean="0"/>
              <a:t>Click to edit Master text styles</a:t>
            </a:r>
          </a:p>
        </p:txBody>
      </p:sp>
    </p:spTree>
    <p:extLst>
      <p:ext uri="{BB962C8B-B14F-4D97-AF65-F5344CB8AC3E}">
        <p14:creationId xmlns:p14="http://schemas.microsoft.com/office/powerpoint/2010/main" val="9960034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4000"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503239" y="1768475"/>
            <a:ext cx="7920000" cy="4513263"/>
          </a:xfrm>
        </p:spPr>
        <p:txBody>
          <a:bodyPr/>
          <a:lstStyle>
            <a:lvl1pPr marL="432000" indent="-324000">
              <a:spcAft>
                <a:spcPts val="800"/>
              </a:spcAft>
              <a:buClr>
                <a:srgbClr val="0084D1"/>
              </a:buClr>
              <a:buSzPct val="100000"/>
              <a:buFont typeface="Arial" panose="020B0604020202020204" pitchFamily="34" charset="0"/>
              <a:buChar char="•"/>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dirty="0" smtClean="0"/>
              <a:t>Click to edit Master text styles</a:t>
            </a:r>
          </a:p>
        </p:txBody>
      </p:sp>
    </p:spTree>
    <p:extLst>
      <p:ext uri="{BB962C8B-B14F-4D97-AF65-F5344CB8AC3E}">
        <p14:creationId xmlns:p14="http://schemas.microsoft.com/office/powerpoint/2010/main" val="40096721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04000" y="2448000"/>
            <a:ext cx="7200000" cy="972269"/>
          </a:xfrm>
        </p:spPr>
        <p:txBody>
          <a:bodyPr tIns="86400" anchor="t" anchorCtr="0"/>
          <a:lstStyle>
            <a:lvl1pPr algn="l">
              <a:defRPr sz="5700"/>
            </a:lvl1pPr>
          </a:lstStyle>
          <a:p>
            <a:r>
              <a:rPr lang="et-EE" dirty="0" smtClean="0"/>
              <a:t>Aitäh!</a:t>
            </a:r>
            <a:endParaRPr lang="en-US" dirty="0"/>
          </a:p>
        </p:txBody>
      </p:sp>
      <p:sp>
        <p:nvSpPr>
          <p:cNvPr id="8" name="Subtitle 2"/>
          <p:cNvSpPr>
            <a:spLocks noGrp="1"/>
          </p:cNvSpPr>
          <p:nvPr>
            <p:ph type="subTitle" idx="1" hasCustomPrompt="1"/>
          </p:nvPr>
        </p:nvSpPr>
        <p:spPr>
          <a:xfrm>
            <a:off x="1404000" y="3636293"/>
            <a:ext cx="7200000" cy="1728000"/>
          </a:xfrm>
        </p:spPr>
        <p:txBody>
          <a:bodyPr/>
          <a:lstStyle>
            <a:lvl1pPr marL="0" indent="0" algn="l">
              <a:spcAft>
                <a:spcPts val="0"/>
              </a:spcAft>
              <a:buNone/>
              <a:defRPr sz="26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pic>
        <p:nvPicPr>
          <p:cNvPr id="6" name="Picture 5" descr="0_rahandusmin_3lovi_est.png"/>
          <p:cNvPicPr>
            <a:picLocks noChangeAspect="1"/>
          </p:cNvPicPr>
          <p:nvPr userDrawn="1"/>
        </p:nvPicPr>
        <p:blipFill>
          <a:blip r:embed="rId2" cstate="print"/>
          <a:stretch>
            <a:fillRect/>
          </a:stretch>
        </p:blipFill>
        <p:spPr>
          <a:xfrm>
            <a:off x="367200" y="216000"/>
            <a:ext cx="3465001" cy="1386000"/>
          </a:xfrm>
          <a:prstGeom prst="rect">
            <a:avLst/>
          </a:prstGeom>
        </p:spPr>
      </p:pic>
    </p:spTree>
    <p:extLst>
      <p:ext uri="{BB962C8B-B14F-4D97-AF65-F5344CB8AC3E}">
        <p14:creationId xmlns:p14="http://schemas.microsoft.com/office/powerpoint/2010/main" val="26190034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5" name="Rectangle 4"/>
          <p:cNvSpPr/>
          <p:nvPr userDrawn="1"/>
        </p:nvSpPr>
        <p:spPr bwMode="auto">
          <a:xfrm>
            <a:off x="0" y="1800538"/>
            <a:ext cx="8999538" cy="5040000"/>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7" name="Title 1"/>
          <p:cNvSpPr>
            <a:spLocks noGrp="1"/>
          </p:cNvSpPr>
          <p:nvPr>
            <p:ph type="ctrTitle" hasCustomPrompt="1"/>
          </p:nvPr>
        </p:nvSpPr>
        <p:spPr>
          <a:xfrm>
            <a:off x="1404000" y="2448000"/>
            <a:ext cx="7200000" cy="972269"/>
          </a:xfrm>
        </p:spPr>
        <p:txBody>
          <a:bodyPr tIns="86400" anchor="t" anchorCtr="0"/>
          <a:lstStyle>
            <a:lvl1pPr algn="l">
              <a:defRPr sz="5700">
                <a:solidFill>
                  <a:schemeClr val="bg1"/>
                </a:solidFill>
              </a:defRPr>
            </a:lvl1pPr>
          </a:lstStyle>
          <a:p>
            <a:r>
              <a:rPr lang="et-EE" dirty="0" smtClean="0"/>
              <a:t>Aitäh!</a:t>
            </a:r>
            <a:endParaRPr lang="en-US" dirty="0"/>
          </a:p>
        </p:txBody>
      </p:sp>
      <p:sp>
        <p:nvSpPr>
          <p:cNvPr id="8" name="Subtitle 2"/>
          <p:cNvSpPr>
            <a:spLocks noGrp="1"/>
          </p:cNvSpPr>
          <p:nvPr>
            <p:ph type="subTitle" idx="1" hasCustomPrompt="1"/>
          </p:nvPr>
        </p:nvSpPr>
        <p:spPr>
          <a:xfrm>
            <a:off x="1404000" y="3636293"/>
            <a:ext cx="7200000" cy="1728000"/>
          </a:xfrm>
        </p:spPr>
        <p:txBody>
          <a:bodyPr/>
          <a:lstStyle>
            <a:lvl1pPr marL="0" indent="0" algn="l">
              <a:spcAft>
                <a:spcPts val="0"/>
              </a:spcAft>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pic>
        <p:nvPicPr>
          <p:cNvPr id="9" name="Picture 8" descr="0_rahandusmin_3lovi_est.png"/>
          <p:cNvPicPr>
            <a:picLocks noChangeAspect="1"/>
          </p:cNvPicPr>
          <p:nvPr userDrawn="1"/>
        </p:nvPicPr>
        <p:blipFill>
          <a:blip r:embed="rId2" cstate="print"/>
          <a:stretch>
            <a:fillRect/>
          </a:stretch>
        </p:blipFill>
        <p:spPr>
          <a:xfrm>
            <a:off x="367200" y="216000"/>
            <a:ext cx="3465001" cy="1386000"/>
          </a:xfrm>
          <a:prstGeom prst="rect">
            <a:avLst/>
          </a:prstGeom>
        </p:spPr>
      </p:pic>
    </p:spTree>
    <p:extLst>
      <p:ext uri="{BB962C8B-B14F-4D97-AF65-F5344CB8AC3E}">
        <p14:creationId xmlns:p14="http://schemas.microsoft.com/office/powerpoint/2010/main" val="34036317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5410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DAA0015-D9AD-47A3-8709-CBB1C337BA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68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503238" y="1768475"/>
            <a:ext cx="9069387" cy="451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anose="02020603050405020304" pitchFamily="18" charset="0"/>
                <a:cs typeface="Arial Unicode MS" panose="020B0604020202020204" pitchFamily="34" charset="-128"/>
              </a:defRPr>
            </a:lvl1pPr>
          </a:lstStyle>
          <a:p>
            <a:fld id="{91A857D3-8977-4B76-8A8E-76EC884CC3A4}" type="slidenum">
              <a:rPr lang="et-EE" altLang="en-US"/>
              <a:pPr/>
              <a:t>‹#›</a:t>
            </a:fld>
            <a:endParaRPr lang="et-EE" altLang="en-US"/>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60" r:id="rId5"/>
    <p:sldLayoutId id="2147483663" r:id="rId6"/>
    <p:sldLayoutId id="2147483655" r:id="rId7"/>
    <p:sldLayoutId id="2147483664" r:id="rId8"/>
  </p:sldLayoutIdLst>
  <p:timing>
    <p:tnLst>
      <p:par>
        <p:cTn id="1" dur="indefinite" restart="never" nodeType="tmRoot"/>
      </p:par>
    </p:tnLst>
  </p:timing>
  <p:txStyles>
    <p:titleStyle>
      <a:lvl1pPr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kern="1200">
          <a:solidFill>
            <a:srgbClr val="000000"/>
          </a:solidFill>
          <a:latin typeface="+mj-lt"/>
          <a:ea typeface="+mj-ea"/>
          <a:cs typeface="+mj-cs"/>
        </a:defRPr>
      </a:lvl1pPr>
      <a:lvl2pPr marL="742950" indent="-28575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2pPr>
      <a:lvl3pPr marL="1143000" indent="-22860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3pPr>
      <a:lvl4pPr marL="1600200" indent="-22860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4pPr>
      <a:lvl5pPr marL="2057400" indent="-22860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5pPr>
      <a:lvl6pPr marL="2514600" indent="-22860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6pPr>
      <a:lvl7pPr marL="2971800" indent="-22860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7pPr>
      <a:lvl8pPr marL="3429000" indent="-22860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8pPr>
      <a:lvl9pPr marL="3886200" indent="-22860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9pPr>
    </p:titleStyle>
    <p:bodyStyle>
      <a:lvl1pPr marL="342900" indent="-342900" algn="l" defTabSz="449263" rtl="0" fontAlgn="base" hangingPunct="0">
        <a:lnSpc>
          <a:spcPct val="110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110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110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110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110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pangaliit.ee/et/arveldused/e-arv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evs.ee/tooted/evs-923-201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fin.ee/e-arved" TargetMode="External"/><Relationship Id="rId2" Type="http://schemas.openxmlformats.org/officeDocument/2006/relationships/hyperlink" Target="http://www.fin.ee/doc.php?113656"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hyperlink" Target="http://www2.rik.ee/e-arveldaja/" TargetMode="Externa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t-EE" altLang="en-US" sz="6000" dirty="0" smtClean="0"/>
              <a:t>E-arvetele üleminek</a:t>
            </a:r>
            <a:endParaRPr lang="en-US" sz="6000" dirty="0"/>
          </a:p>
        </p:txBody>
      </p:sp>
      <p:sp>
        <p:nvSpPr>
          <p:cNvPr id="3" name="Subtitle 2"/>
          <p:cNvSpPr>
            <a:spLocks noGrp="1"/>
          </p:cNvSpPr>
          <p:nvPr>
            <p:ph type="subTitle" idx="1"/>
          </p:nvPr>
        </p:nvSpPr>
        <p:spPr/>
        <p:txBody>
          <a:bodyPr/>
          <a:lstStyle/>
          <a:p>
            <a:r>
              <a:rPr lang="et-EE" altLang="en-US" b="1" dirty="0" smtClean="0">
                <a:solidFill>
                  <a:srgbClr val="FFFFFF"/>
                </a:solidFill>
              </a:rPr>
              <a:t>Marge Lepp, Aime Roosioja</a:t>
            </a:r>
            <a:endParaRPr lang="et-EE" altLang="en-US" b="1" dirty="0">
              <a:solidFill>
                <a:srgbClr val="FFFFFF"/>
              </a:solidFill>
            </a:endParaRPr>
          </a:p>
          <a:p>
            <a:r>
              <a:rPr lang="et-EE" altLang="en-US" sz="2000" dirty="0" smtClean="0">
                <a:solidFill>
                  <a:srgbClr val="FFFFFF"/>
                </a:solidFill>
              </a:rPr>
              <a:t>Tugiteenuste, sh  Eesti e-arvetele ülemineku projektijuht</a:t>
            </a:r>
            <a:endParaRPr lang="et-EE" altLang="en-US" sz="2000" dirty="0">
              <a:solidFill>
                <a:srgbClr val="FFFFFF"/>
              </a:solidFill>
            </a:endParaRPr>
          </a:p>
          <a:p>
            <a:r>
              <a:rPr lang="et-EE" altLang="en-US" sz="2000" dirty="0" smtClean="0">
                <a:solidFill>
                  <a:srgbClr val="FFFFFF"/>
                </a:solidFill>
              </a:rPr>
              <a:t>Türi valla finantsjuht</a:t>
            </a:r>
            <a:endParaRPr lang="et-EE" altLang="en-US" sz="2000" dirty="0">
              <a:solidFill>
                <a:srgbClr val="FFFFFF"/>
              </a:solidFill>
            </a:endParaRPr>
          </a:p>
          <a:p>
            <a:r>
              <a:rPr lang="et-EE" altLang="en-US" sz="2000" dirty="0" smtClean="0">
                <a:solidFill>
                  <a:srgbClr val="FFFFFF"/>
                </a:solidFill>
              </a:rPr>
              <a:t>08.09.2016</a:t>
            </a:r>
            <a:endParaRPr lang="et-EE" altLang="en-US" sz="2000" dirty="0">
              <a:solidFill>
                <a:srgbClr val="FFFFFF"/>
              </a:solidFill>
            </a:endParaRPr>
          </a:p>
        </p:txBody>
      </p:sp>
    </p:spTree>
    <p:extLst>
      <p:ext uri="{BB962C8B-B14F-4D97-AF65-F5344CB8AC3E}">
        <p14:creationId xmlns:p14="http://schemas.microsoft.com/office/powerpoint/2010/main" val="1136022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2324609" y="4236329"/>
            <a:ext cx="4251490" cy="899602"/>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lIns="63635" tIns="31818" rIns="63635" bIns="31818" anchor="ctr"/>
          <a:lstStyle/>
          <a:p>
            <a:pPr algn="ctr">
              <a:defRPr/>
            </a:pP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2" name="Rectangle 4"/>
          <p:cNvSpPr>
            <a:spLocks/>
          </p:cNvSpPr>
          <p:nvPr/>
        </p:nvSpPr>
        <p:spPr bwMode="auto">
          <a:xfrm>
            <a:off x="683345" y="1260029"/>
            <a:ext cx="7992888" cy="5328592"/>
          </a:xfrm>
          <a:prstGeom prst="rect">
            <a:avLst/>
          </a:prstGeom>
          <a:noFill/>
          <a:ln w="12700">
            <a:noFill/>
            <a:miter lim="800000"/>
            <a:headEnd type="none" w="med" len="med"/>
            <a:tailEnd type="none" w="med" len="med"/>
          </a:ln>
        </p:spPr>
        <p:txBody>
          <a:bodyPr lIns="0" tIns="0" rIns="0" bIns="0" anchor="t"/>
          <a:lstStyle/>
          <a:p>
            <a:r>
              <a:rPr lang="et-EE" sz="2800" dirty="0" smtClean="0">
                <a:latin typeface="+mn-lt"/>
                <a:ea typeface="Tahoma" pitchFamily="34" charset="0"/>
                <a:cs typeface="Tahoma" pitchFamily="34" charset="0"/>
              </a:rPr>
              <a:t>Arve </a:t>
            </a:r>
            <a:r>
              <a:rPr lang="et-EE" sz="2800" dirty="0">
                <a:latin typeface="+mn-lt"/>
                <a:ea typeface="Tahoma" pitchFamily="34" charset="0"/>
                <a:cs typeface="Tahoma" pitchFamily="34" charset="0"/>
              </a:rPr>
              <a:t>võib väljastada paberil või kauba soetaja või teenuse saaja nõusolekul </a:t>
            </a:r>
            <a:r>
              <a:rPr lang="et-EE" sz="2800" dirty="0" smtClean="0">
                <a:latin typeface="+mn-lt"/>
                <a:ea typeface="Tahoma" pitchFamily="34" charset="0"/>
                <a:cs typeface="Tahoma" pitchFamily="34" charset="0"/>
              </a:rPr>
              <a:t>elektrooniliselt. (</a:t>
            </a:r>
            <a:r>
              <a:rPr lang="et-EE" sz="2400" dirty="0" err="1" smtClean="0">
                <a:latin typeface="+mn-lt"/>
                <a:ea typeface="OliJo-Bold" charset="0"/>
                <a:cs typeface="Tahoma" pitchFamily="34" charset="0"/>
                <a:sym typeface="OliJo-Bold" charset="0"/>
              </a:rPr>
              <a:t>KmS</a:t>
            </a:r>
            <a:r>
              <a:rPr lang="et-EE" sz="2400" dirty="0" smtClean="0">
                <a:latin typeface="+mn-lt"/>
                <a:ea typeface="OliJo-Bold" charset="0"/>
                <a:cs typeface="Tahoma" pitchFamily="34" charset="0"/>
                <a:sym typeface="OliJo-Bold" charset="0"/>
              </a:rPr>
              <a:t> </a:t>
            </a:r>
            <a:r>
              <a:rPr lang="et-EE" sz="2400" dirty="0">
                <a:latin typeface="+mn-lt"/>
                <a:ea typeface="OliJo-Bold" charset="0"/>
                <a:cs typeface="Tahoma" pitchFamily="34" charset="0"/>
                <a:sym typeface="OliJo-Bold" charset="0"/>
              </a:rPr>
              <a:t>§ 37 </a:t>
            </a:r>
            <a:r>
              <a:rPr lang="et-EE" sz="2400" dirty="0" smtClean="0">
                <a:latin typeface="+mn-lt"/>
                <a:ea typeface="OliJo-Bold" charset="0"/>
                <a:cs typeface="Tahoma" pitchFamily="34" charset="0"/>
                <a:sym typeface="OliJo-Bold" charset="0"/>
              </a:rPr>
              <a:t>(6))</a:t>
            </a:r>
          </a:p>
          <a:p>
            <a:pPr marL="961640" lvl="1" indent="-509104">
              <a:spcBef>
                <a:spcPts val="600"/>
              </a:spcBef>
              <a:buFont typeface="+mj-lt"/>
              <a:buAutoNum type="romanUcPeriod"/>
            </a:pPr>
            <a:r>
              <a:rPr lang="et-EE" sz="2400" b="1" dirty="0" smtClean="0">
                <a:solidFill>
                  <a:srgbClr val="0084D1"/>
                </a:solidFill>
                <a:latin typeface="+mn-lt"/>
                <a:cs typeface="Tahoma" pitchFamily="34" charset="0"/>
              </a:rPr>
              <a:t>Paberarve</a:t>
            </a:r>
            <a:r>
              <a:rPr lang="et-EE" sz="2400" b="1" dirty="0" smtClean="0">
                <a:solidFill>
                  <a:srgbClr val="0070C0"/>
                </a:solidFill>
                <a:latin typeface="+mn-lt"/>
                <a:cs typeface="Tahoma" pitchFamily="34" charset="0"/>
              </a:rPr>
              <a:t>d</a:t>
            </a:r>
            <a:r>
              <a:rPr lang="et-EE" sz="2400" dirty="0" smtClean="0">
                <a:latin typeface="+mn-lt"/>
                <a:cs typeface="Tahoma" pitchFamily="34" charset="0"/>
              </a:rPr>
              <a:t> (posti teel või „kulleriga“)</a:t>
            </a:r>
          </a:p>
          <a:p>
            <a:pPr marL="961640" lvl="1" indent="-509104">
              <a:spcBef>
                <a:spcPts val="600"/>
              </a:spcBef>
              <a:buFont typeface="+mj-lt"/>
              <a:buAutoNum type="romanUcPeriod"/>
            </a:pPr>
            <a:r>
              <a:rPr lang="et-EE" sz="2400" dirty="0" smtClean="0">
                <a:latin typeface="+mn-lt"/>
                <a:cs typeface="Tahoma" pitchFamily="34" charset="0"/>
              </a:rPr>
              <a:t>e-kirja manusena edastatud arve (nt </a:t>
            </a:r>
            <a:r>
              <a:rPr lang="et-EE" sz="2400" b="1" dirty="0" smtClean="0">
                <a:solidFill>
                  <a:srgbClr val="0070C0"/>
                </a:solidFill>
                <a:latin typeface="+mn-lt"/>
                <a:cs typeface="Tahoma" pitchFamily="34" charset="0"/>
              </a:rPr>
              <a:t>PDF-formaadis failina</a:t>
            </a:r>
            <a:r>
              <a:rPr lang="et-EE" sz="2400" dirty="0" smtClean="0">
                <a:latin typeface="+mn-lt"/>
                <a:cs typeface="Tahoma" pitchFamily="34" charset="0"/>
              </a:rPr>
              <a:t>)</a:t>
            </a:r>
          </a:p>
          <a:p>
            <a:pPr marL="961640" lvl="1" indent="-509104">
              <a:spcBef>
                <a:spcPts val="600"/>
              </a:spcBef>
              <a:buFont typeface="+mj-lt"/>
              <a:buAutoNum type="romanUcPeriod"/>
            </a:pPr>
            <a:r>
              <a:rPr lang="et-EE" sz="2400" dirty="0" smtClean="0">
                <a:latin typeface="+mn-lt"/>
                <a:cs typeface="Tahoma" pitchFamily="34" charset="0"/>
              </a:rPr>
              <a:t>Infosüsteemide vahel liikuv </a:t>
            </a:r>
            <a:r>
              <a:rPr lang="et-EE" sz="2400" b="1" dirty="0" smtClean="0">
                <a:solidFill>
                  <a:srgbClr val="0070C0"/>
                </a:solidFill>
                <a:latin typeface="+mn-lt"/>
                <a:cs typeface="Tahoma" pitchFamily="34" charset="0"/>
              </a:rPr>
              <a:t>e-arve</a:t>
            </a:r>
            <a:r>
              <a:rPr lang="et-EE" sz="2400" dirty="0" smtClean="0">
                <a:latin typeface="+mn-lt"/>
                <a:cs typeface="Tahoma" pitchFamily="34" charset="0"/>
              </a:rPr>
              <a:t> ehk </a:t>
            </a:r>
            <a:r>
              <a:rPr lang="et-EE" sz="2400" b="1" dirty="0" smtClean="0">
                <a:solidFill>
                  <a:srgbClr val="0070C0"/>
                </a:solidFill>
                <a:latin typeface="+mn-lt"/>
                <a:cs typeface="Tahoma" pitchFamily="34" charset="0"/>
              </a:rPr>
              <a:t>digiarve</a:t>
            </a:r>
            <a:r>
              <a:rPr lang="et-EE" sz="2400" dirty="0" smtClean="0">
                <a:latin typeface="+mn-lt"/>
                <a:cs typeface="Tahoma" pitchFamily="34" charset="0"/>
              </a:rPr>
              <a:t> (nt Eesti e-arve standardil põhinev XML-formaadis fail)</a:t>
            </a:r>
          </a:p>
          <a:p>
            <a:pPr>
              <a:tabLst>
                <a:tab pos="1524000" algn="l"/>
              </a:tabLst>
            </a:pPr>
            <a:r>
              <a:rPr lang="et-EE" sz="2400" dirty="0">
                <a:latin typeface="+mn-lt"/>
                <a:ea typeface="OliJo-Bold" charset="0"/>
                <a:cs typeface="Tahoma" pitchFamily="34" charset="0"/>
                <a:sym typeface="OliJo-Bold" charset="0"/>
              </a:rPr>
              <a:t>	</a:t>
            </a:r>
            <a:r>
              <a:rPr lang="et-EE" sz="2000" dirty="0" smtClean="0">
                <a:latin typeface="+mn-lt"/>
                <a:ea typeface="OliJo-Bold" charset="0"/>
                <a:cs typeface="Tahoma" pitchFamily="34" charset="0"/>
                <a:sym typeface="OliJo-Bold" charset="0"/>
              </a:rPr>
              <a:t>Eesti Pangaliidu </a:t>
            </a:r>
            <a:r>
              <a:rPr lang="et-EE" sz="2000" dirty="0">
                <a:latin typeface="+mn-lt"/>
                <a:ea typeface="OliJo-Bold" charset="0"/>
                <a:cs typeface="Tahoma" pitchFamily="34" charset="0"/>
                <a:sym typeface="OliJo-Bold" charset="0"/>
              </a:rPr>
              <a:t>e-arvete kirjeldus </a:t>
            </a:r>
            <a:r>
              <a:rPr lang="et-EE" sz="2000" dirty="0" smtClean="0">
                <a:latin typeface="+mn-lt"/>
                <a:ea typeface="OliJo-Bold" charset="0"/>
                <a:cs typeface="Tahoma" pitchFamily="34" charset="0"/>
                <a:sym typeface="OliJo-Bold" charset="0"/>
              </a:rPr>
              <a:t>alates 2005.a. 	</a:t>
            </a:r>
            <a:r>
              <a:rPr lang="et-EE" sz="2000" i="1" u="sng" dirty="0" smtClean="0">
                <a:hlinkClick r:id="rId3"/>
              </a:rPr>
              <a:t>http://www.pangaliit.ee/et/arveldused/e-arve</a:t>
            </a:r>
            <a:endParaRPr lang="et-EE" sz="2000" dirty="0" smtClean="0">
              <a:latin typeface="+mn-lt"/>
              <a:ea typeface="OliJo-Bold" charset="0"/>
              <a:cs typeface="Tahoma" pitchFamily="34" charset="0"/>
              <a:sym typeface="OliJo-Bold" charset="0"/>
            </a:endParaRPr>
          </a:p>
          <a:p>
            <a:pPr>
              <a:tabLst>
                <a:tab pos="1524000" algn="l"/>
              </a:tabLst>
            </a:pPr>
            <a:r>
              <a:rPr lang="et-EE" sz="2000" dirty="0" smtClean="0">
                <a:latin typeface="+mn-lt"/>
                <a:ea typeface="OliJo-Bold" charset="0"/>
                <a:cs typeface="Tahoma" pitchFamily="34" charset="0"/>
                <a:sym typeface="OliJo-Bold" charset="0"/>
              </a:rPr>
              <a:t>	Eesti Standardikeskuses: </a:t>
            </a:r>
            <a:r>
              <a:rPr lang="et-EE" sz="2000" i="1" u="sng" dirty="0" smtClean="0">
                <a:hlinkClick r:id="rId4"/>
              </a:rPr>
              <a:t>EVS 923:2014</a:t>
            </a:r>
            <a:r>
              <a:rPr lang="en-US" sz="2000" i="1" dirty="0" smtClean="0"/>
              <a:t> </a:t>
            </a:r>
            <a:endParaRPr lang="et-EE" sz="2000" i="1" dirty="0" smtClean="0"/>
          </a:p>
          <a:p>
            <a:pPr>
              <a:tabLst>
                <a:tab pos="1524000" algn="l"/>
              </a:tabLst>
            </a:pPr>
            <a:r>
              <a:rPr lang="et-EE" sz="2000" b="1" i="1" dirty="0" smtClean="0"/>
              <a:t>	</a:t>
            </a:r>
            <a:r>
              <a:rPr lang="et-EE" sz="2000" dirty="0" smtClean="0"/>
              <a:t>Rahandusministri määrus</a:t>
            </a:r>
          </a:p>
          <a:p>
            <a:pPr>
              <a:tabLst>
                <a:tab pos="1524000" algn="l"/>
              </a:tabLst>
            </a:pPr>
            <a:endParaRPr lang="et-EE" dirty="0" smtClean="0">
              <a:latin typeface="+mn-lt"/>
              <a:ea typeface="OliJo-Bold" charset="0"/>
              <a:cs typeface="Tahoma" pitchFamily="34" charset="0"/>
              <a:sym typeface="OliJo-Bold" charset="0"/>
            </a:endParaRPr>
          </a:p>
          <a:p>
            <a:pPr marL="318178" indent="-318178">
              <a:buFont typeface="Courier New" pitchFamily="49" charset="0"/>
              <a:buChar char="o"/>
            </a:pPr>
            <a:endParaRPr lang="et-EE" sz="1700" dirty="0" smtClean="0">
              <a:latin typeface="Tahoma" pitchFamily="34" charset="0"/>
              <a:ea typeface="OliJo-Bold" charset="0"/>
              <a:cs typeface="Tahoma" pitchFamily="34" charset="0"/>
              <a:sym typeface="OliJo-Bold" charset="0"/>
            </a:endParaRPr>
          </a:p>
          <a:p>
            <a:pPr marL="318178" indent="-318178">
              <a:buFont typeface="Courier New" pitchFamily="49" charset="0"/>
              <a:buChar char="o"/>
            </a:pPr>
            <a:endParaRPr lang="et-EE" sz="1700" b="1" dirty="0" smtClean="0">
              <a:latin typeface="Tahoma" pitchFamily="34" charset="0"/>
              <a:ea typeface="OliJo-Bold" charset="0"/>
              <a:cs typeface="Tahoma" pitchFamily="34" charset="0"/>
              <a:sym typeface="OliJo-Bold" charset="0"/>
            </a:endParaRPr>
          </a:p>
          <a:p>
            <a:pPr marL="318178" indent="-318178"/>
            <a:endParaRPr lang="et-EE" sz="1700" dirty="0">
              <a:latin typeface="Tahoma" pitchFamily="34" charset="0"/>
              <a:ea typeface="OliJo-Bold" charset="0"/>
              <a:cs typeface="Tahoma" pitchFamily="34" charset="0"/>
              <a:sym typeface="OliJo-Bold" charset="0"/>
            </a:endParaRPr>
          </a:p>
        </p:txBody>
      </p:sp>
      <p:sp>
        <p:nvSpPr>
          <p:cNvPr id="38" name="Rectangle 37"/>
          <p:cNvSpPr/>
          <p:nvPr/>
        </p:nvSpPr>
        <p:spPr>
          <a:xfrm>
            <a:off x="2324609" y="5344184"/>
            <a:ext cx="4251490" cy="899602"/>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lIns="63635" tIns="31818" rIns="63635" bIns="31818" anchor="ctr"/>
          <a:lstStyle/>
          <a:p>
            <a:pPr algn="ctr">
              <a:defRPr/>
            </a:pP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itle 1"/>
          <p:cNvSpPr>
            <a:spLocks noGrp="1"/>
          </p:cNvSpPr>
          <p:nvPr>
            <p:ph type="title"/>
          </p:nvPr>
        </p:nvSpPr>
        <p:spPr>
          <a:xfrm>
            <a:off x="467321" y="395933"/>
            <a:ext cx="8079223" cy="646422"/>
          </a:xfrm>
        </p:spPr>
        <p:txBody>
          <a:bodyPr>
            <a:normAutofit/>
          </a:bodyPr>
          <a:lstStyle/>
          <a:p>
            <a:r>
              <a:rPr lang="et-EE" sz="4000" dirty="0" smtClean="0">
                <a:solidFill>
                  <a:schemeClr val="tx1"/>
                </a:solidFill>
              </a:rPr>
              <a:t>Arve erinevad vormid Eestis</a:t>
            </a:r>
            <a:endParaRPr lang="et-EE" sz="4000" dirty="0">
              <a:solidFill>
                <a:schemeClr val="tx1"/>
              </a:solidFill>
            </a:endParaRPr>
          </a:p>
        </p:txBody>
      </p:sp>
    </p:spTree>
    <p:extLst>
      <p:ext uri="{BB962C8B-B14F-4D97-AF65-F5344CB8AC3E}">
        <p14:creationId xmlns:p14="http://schemas.microsoft.com/office/powerpoint/2010/main" val="1478294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anim calcmode="lin" valueType="num">
                                      <p:cBhvr additive="base">
                                        <p:cTn id="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
                                            <p:txEl>
                                              <p:pRg st="2" end="2"/>
                                            </p:txEl>
                                          </p:spTgt>
                                        </p:tgtEl>
                                        <p:attrNameLst>
                                          <p:attrName>style.visibility</p:attrName>
                                        </p:attrNameLst>
                                      </p:cBhvr>
                                      <p:to>
                                        <p:strVal val="visible"/>
                                      </p:to>
                                    </p:set>
                                    <p:anim calcmode="lin" valueType="num">
                                      <p:cBhvr additive="base">
                                        <p:cTn id="1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xEl>
                                              <p:pRg st="3" end="3"/>
                                            </p:txEl>
                                          </p:spTgt>
                                        </p:tgtEl>
                                        <p:attrNameLst>
                                          <p:attrName>style.visibility</p:attrName>
                                        </p:attrNameLst>
                                      </p:cBhvr>
                                      <p:to>
                                        <p:strVal val="visible"/>
                                      </p:to>
                                    </p:set>
                                    <p:anim calcmode="lin" valueType="num">
                                      <p:cBhvr additive="base">
                                        <p:cTn id="1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
                                            <p:txEl>
                                              <p:pRg st="4" end="4"/>
                                            </p:txEl>
                                          </p:spTgt>
                                        </p:tgtEl>
                                        <p:attrNameLst>
                                          <p:attrName>style.visibility</p:attrName>
                                        </p:attrNameLst>
                                      </p:cBhvr>
                                      <p:to>
                                        <p:strVal val="visible"/>
                                      </p:to>
                                    </p:set>
                                    <p:anim calcmode="lin" valueType="num">
                                      <p:cBhvr additive="base">
                                        <p:cTn id="2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
                                            <p:txEl>
                                              <p:pRg st="5" end="5"/>
                                            </p:txEl>
                                          </p:spTgt>
                                        </p:tgtEl>
                                        <p:attrNameLst>
                                          <p:attrName>style.visibility</p:attrName>
                                        </p:attrNameLst>
                                      </p:cBhvr>
                                      <p:to>
                                        <p:strVal val="visible"/>
                                      </p:to>
                                    </p:set>
                                    <p:anim calcmode="lin" valueType="num">
                                      <p:cBhvr additive="base">
                                        <p:cTn id="31" dur="1000" fill="hold"/>
                                        <p:tgtEl>
                                          <p:spTgt spid="32">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 calcmode="lin" valueType="num">
                                      <p:cBhvr additive="base">
                                        <p:cTn id="37" dur="1000" fill="hold"/>
                                        <p:tgtEl>
                                          <p:spTgt spid="32">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2324609" y="4236329"/>
            <a:ext cx="4251490" cy="899602"/>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lIns="63635" tIns="31818" rIns="63635" bIns="31818" anchor="ctr"/>
          <a:lstStyle/>
          <a:p>
            <a:pPr algn="ctr">
              <a:defRPr/>
            </a:pP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8" name="Rectangle 37"/>
          <p:cNvSpPr/>
          <p:nvPr/>
        </p:nvSpPr>
        <p:spPr>
          <a:xfrm>
            <a:off x="2324609" y="5344184"/>
            <a:ext cx="4251490" cy="899602"/>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lIns="63635" tIns="31818" rIns="63635" bIns="31818" anchor="ctr"/>
          <a:lstStyle/>
          <a:p>
            <a:pPr algn="ctr">
              <a:defRPr/>
            </a:pP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 name="Picture 1" descr="Käsitsiarve.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657" y="0"/>
            <a:ext cx="4764461" cy="6840538"/>
          </a:xfrm>
          <a:prstGeom prst="rect">
            <a:avLst/>
          </a:prstGeom>
        </p:spPr>
      </p:pic>
      <p:sp>
        <p:nvSpPr>
          <p:cNvPr id="3" name="Title 2"/>
          <p:cNvSpPr>
            <a:spLocks noGrp="1"/>
          </p:cNvSpPr>
          <p:nvPr>
            <p:ph type="title"/>
          </p:nvPr>
        </p:nvSpPr>
        <p:spPr/>
        <p:txBody>
          <a:bodyPr/>
          <a:lstStyle/>
          <a:p>
            <a:r>
              <a:rPr lang="et-EE" dirty="0" smtClean="0"/>
              <a:t>Paberarve näide</a:t>
            </a:r>
            <a:endParaRPr lang="en-US" dirty="0"/>
          </a:p>
        </p:txBody>
      </p:sp>
    </p:spTree>
    <p:extLst>
      <p:ext uri="{BB962C8B-B14F-4D97-AF65-F5344CB8AC3E}">
        <p14:creationId xmlns:p14="http://schemas.microsoft.com/office/powerpoint/2010/main" val="196383510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2324609" y="4236329"/>
            <a:ext cx="4251490" cy="899602"/>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lIns="63635" tIns="31818" rIns="63635" bIns="31818" anchor="ctr"/>
          <a:lstStyle/>
          <a:p>
            <a:pPr algn="ctr">
              <a:defRPr/>
            </a:pP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2" name="Rectangle 4"/>
          <p:cNvSpPr>
            <a:spLocks/>
          </p:cNvSpPr>
          <p:nvPr/>
        </p:nvSpPr>
        <p:spPr bwMode="auto">
          <a:xfrm>
            <a:off x="885380" y="1696477"/>
            <a:ext cx="7444027" cy="4388088"/>
          </a:xfrm>
          <a:prstGeom prst="rect">
            <a:avLst/>
          </a:prstGeom>
          <a:noFill/>
          <a:ln w="12700">
            <a:noFill/>
            <a:miter lim="800000"/>
            <a:headEnd type="none" w="med" len="med"/>
            <a:tailEnd type="none" w="med" len="med"/>
          </a:ln>
        </p:spPr>
        <p:txBody>
          <a:bodyPr lIns="0" tIns="0" rIns="0" bIns="0" anchor="t"/>
          <a:lstStyle/>
          <a:p>
            <a:r>
              <a:rPr lang="et-EE" sz="2400" dirty="0" smtClean="0">
                <a:latin typeface="+mn-lt"/>
                <a:ea typeface="OliJo-Bold" charset="0"/>
                <a:cs typeface="Tahoma" pitchFamily="34" charset="0"/>
                <a:sym typeface="OliJo-Bold" charset="0"/>
              </a:rPr>
              <a:t>E-arveteks peetakse sageli kõiki elektrooniliselt edastatavaid arveid, kuid enamasti ei ole tegemist</a:t>
            </a:r>
          </a:p>
          <a:p>
            <a:r>
              <a:rPr lang="et-EE" sz="2400" dirty="0" smtClean="0">
                <a:latin typeface="+mn-lt"/>
                <a:ea typeface="OliJo-Bold" charset="0"/>
                <a:cs typeface="Tahoma" pitchFamily="34" charset="0"/>
                <a:sym typeface="OliJo-Bold" charset="0"/>
              </a:rPr>
              <a:t>e-arvetega ehk digiarvetega!</a:t>
            </a:r>
          </a:p>
          <a:p>
            <a:endParaRPr lang="et-EE" sz="1700" dirty="0" smtClean="0">
              <a:latin typeface="+mn-lt"/>
              <a:ea typeface="OliJo-Bold" charset="0"/>
              <a:cs typeface="Tahoma" pitchFamily="34" charset="0"/>
              <a:sym typeface="OliJo-Bold" charset="0"/>
            </a:endParaRPr>
          </a:p>
          <a:p>
            <a:endParaRPr lang="et-EE" sz="1700" dirty="0" smtClean="0">
              <a:latin typeface="+mn-lt"/>
              <a:ea typeface="OliJo-Bold" charset="0"/>
              <a:cs typeface="Tahoma" pitchFamily="34" charset="0"/>
              <a:sym typeface="OliJo-Bold" charset="0"/>
            </a:endParaRPr>
          </a:p>
          <a:p>
            <a:r>
              <a:rPr lang="et-EE" sz="2400" b="1" dirty="0" smtClean="0">
                <a:latin typeface="+mn-lt"/>
                <a:ea typeface="OliJo-Bold" charset="0"/>
                <a:cs typeface="Tahoma" pitchFamily="34" charset="0"/>
                <a:sym typeface="OliJo-Bold" charset="0"/>
              </a:rPr>
              <a:t>PDF-arve ei ole e-arve, </a:t>
            </a:r>
            <a:r>
              <a:rPr lang="et-EE" sz="2400" dirty="0" smtClean="0">
                <a:latin typeface="+mn-lt"/>
                <a:ea typeface="OliJo-Bold" charset="0"/>
                <a:cs typeface="Tahoma" pitchFamily="34" charset="0"/>
                <a:sym typeface="OliJo-Bold" charset="0"/>
              </a:rPr>
              <a:t>sest</a:t>
            </a:r>
          </a:p>
          <a:p>
            <a:endParaRPr lang="et-EE" sz="2400" b="1" dirty="0" smtClean="0">
              <a:latin typeface="+mn-lt"/>
              <a:ea typeface="OliJo-Bold" charset="0"/>
              <a:cs typeface="Tahoma" pitchFamily="34" charset="0"/>
              <a:sym typeface="OliJo-Bold" charset="0"/>
            </a:endParaRPr>
          </a:p>
          <a:p>
            <a:pPr marL="452537" indent="-452537">
              <a:buAutoNum type="arabicParenR"/>
            </a:pPr>
            <a:r>
              <a:rPr lang="et-EE" sz="2400" dirty="0" smtClean="0">
                <a:latin typeface="+mn-lt"/>
                <a:ea typeface="OliJo-Bold" charset="0"/>
                <a:cs typeface="Tahoma" pitchFamily="34" charset="0"/>
                <a:sym typeface="OliJo-Bold" charset="0"/>
              </a:rPr>
              <a:t>See on pilt, mitte andmekogum</a:t>
            </a:r>
          </a:p>
          <a:p>
            <a:pPr marL="452537" indent="-452537">
              <a:buAutoNum type="arabicParenR"/>
            </a:pPr>
            <a:r>
              <a:rPr lang="et-EE" sz="2400" dirty="0" smtClean="0">
                <a:latin typeface="+mn-lt"/>
                <a:ea typeface="OliJo-Bold" charset="0"/>
                <a:cs typeface="Tahoma" pitchFamily="34" charset="0"/>
                <a:sym typeface="OliJo-Bold" charset="0"/>
              </a:rPr>
              <a:t>Enamasti prindib saaja selle omal kulul paberile</a:t>
            </a:r>
          </a:p>
          <a:p>
            <a:pPr marL="452537" indent="-452537">
              <a:buAutoNum type="arabicParenR"/>
            </a:pPr>
            <a:r>
              <a:rPr lang="et-EE" sz="2400" dirty="0" smtClean="0">
                <a:latin typeface="+mn-lt"/>
                <a:ea typeface="OliJo-Bold" charset="0"/>
                <a:cs typeface="Tahoma" pitchFamily="34" charset="0"/>
                <a:sym typeface="OliJo-Bold" charset="0"/>
              </a:rPr>
              <a:t>Sisestab käsitsi andmed</a:t>
            </a:r>
          </a:p>
          <a:p>
            <a:pPr marL="452537" indent="-452537">
              <a:buAutoNum type="arabicParenR"/>
            </a:pPr>
            <a:r>
              <a:rPr lang="et-EE" sz="2400" dirty="0" smtClean="0">
                <a:latin typeface="+mn-lt"/>
                <a:ea typeface="OliJo-Bold" charset="0"/>
                <a:cs typeface="Tahoma" pitchFamily="34" charset="0"/>
                <a:sym typeface="OliJo-Bold" charset="0"/>
              </a:rPr>
              <a:t>Säilitab seda paberit</a:t>
            </a:r>
          </a:p>
          <a:p>
            <a:endParaRPr lang="et-EE" sz="2400" dirty="0" smtClean="0">
              <a:latin typeface="Tahoma" pitchFamily="34" charset="0"/>
              <a:ea typeface="OliJo-Bold" charset="0"/>
              <a:cs typeface="Tahoma" pitchFamily="34" charset="0"/>
              <a:sym typeface="OliJo-Bold" charset="0"/>
            </a:endParaRPr>
          </a:p>
          <a:p>
            <a:pPr marL="318178" indent="-318178">
              <a:buFont typeface="Courier New" pitchFamily="49" charset="0"/>
              <a:buChar char="o"/>
            </a:pPr>
            <a:endParaRPr lang="et-EE" sz="1700" dirty="0" smtClean="0">
              <a:latin typeface="Tahoma" pitchFamily="34" charset="0"/>
              <a:ea typeface="OliJo-Bold" charset="0"/>
              <a:cs typeface="Tahoma" pitchFamily="34" charset="0"/>
              <a:sym typeface="OliJo-Bold" charset="0"/>
            </a:endParaRPr>
          </a:p>
          <a:p>
            <a:pPr marL="318178" indent="-318178">
              <a:buFont typeface="Courier New" pitchFamily="49" charset="0"/>
              <a:buChar char="o"/>
            </a:pPr>
            <a:endParaRPr lang="et-EE" sz="1700" b="1" dirty="0" smtClean="0">
              <a:latin typeface="Tahoma" pitchFamily="34" charset="0"/>
              <a:ea typeface="OliJo-Bold" charset="0"/>
              <a:cs typeface="Tahoma" pitchFamily="34" charset="0"/>
              <a:sym typeface="OliJo-Bold" charset="0"/>
            </a:endParaRPr>
          </a:p>
          <a:p>
            <a:pPr marL="318178" indent="-318178"/>
            <a:endParaRPr lang="et-EE" sz="1700" dirty="0">
              <a:latin typeface="Tahoma" pitchFamily="34" charset="0"/>
              <a:ea typeface="OliJo-Bold" charset="0"/>
              <a:cs typeface="Tahoma" pitchFamily="34" charset="0"/>
              <a:sym typeface="OliJo-Bold" charset="0"/>
            </a:endParaRPr>
          </a:p>
        </p:txBody>
      </p:sp>
      <p:sp>
        <p:nvSpPr>
          <p:cNvPr id="38" name="Rectangle 37"/>
          <p:cNvSpPr/>
          <p:nvPr/>
        </p:nvSpPr>
        <p:spPr>
          <a:xfrm>
            <a:off x="2324609" y="5344184"/>
            <a:ext cx="4251490" cy="899602"/>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lIns="63635" tIns="31818" rIns="63635" bIns="31818" anchor="ctr"/>
          <a:lstStyle/>
          <a:p>
            <a:pPr algn="ctr">
              <a:defRPr/>
            </a:pP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nvGrpSpPr>
          <p:cNvPr id="2" name="Group 32"/>
          <p:cNvGrpSpPr>
            <a:grpSpLocks/>
          </p:cNvGrpSpPr>
          <p:nvPr/>
        </p:nvGrpSpPr>
        <p:grpSpPr>
          <a:xfrm>
            <a:off x="6074625" y="2199250"/>
            <a:ext cx="1968663" cy="1852659"/>
            <a:chOff x="5715000" y="3214688"/>
            <a:chExt cx="803275" cy="825500"/>
          </a:xfrm>
        </p:grpSpPr>
        <p:pic>
          <p:nvPicPr>
            <p:cNvPr id="35" name="Picture 8"/>
            <p:cNvPicPr>
              <a:picLocks noChangeAspect="1" noChangeArrowheads="1"/>
            </p:cNvPicPr>
            <p:nvPr/>
          </p:nvPicPr>
          <p:blipFill>
            <a:blip r:embed="rId3" cstate="print"/>
            <a:srcRect/>
            <a:stretch>
              <a:fillRect/>
            </a:stretch>
          </p:blipFill>
          <p:spPr bwMode="auto">
            <a:xfrm>
              <a:off x="5715000" y="3357563"/>
              <a:ext cx="560388" cy="571500"/>
            </a:xfrm>
            <a:prstGeom prst="rect">
              <a:avLst/>
            </a:prstGeom>
            <a:noFill/>
            <a:ln w="9525">
              <a:noFill/>
              <a:miter lim="800000"/>
              <a:headEnd/>
              <a:tailEnd/>
            </a:ln>
          </p:spPr>
        </p:pic>
        <p:cxnSp>
          <p:nvCxnSpPr>
            <p:cNvPr id="37" name="Straight Connector 36"/>
            <p:cNvCxnSpPr/>
            <p:nvPr/>
          </p:nvCxnSpPr>
          <p:spPr>
            <a:xfrm>
              <a:off x="5715000" y="3214688"/>
              <a:ext cx="803275" cy="78581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659438" y="3341688"/>
              <a:ext cx="825500" cy="5715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2" name="Title 1"/>
          <p:cNvSpPr>
            <a:spLocks noGrp="1"/>
          </p:cNvSpPr>
          <p:nvPr>
            <p:ph type="title"/>
          </p:nvPr>
        </p:nvSpPr>
        <p:spPr>
          <a:xfrm>
            <a:off x="467321" y="611957"/>
            <a:ext cx="8079223" cy="646422"/>
          </a:xfrm>
        </p:spPr>
        <p:txBody>
          <a:bodyPr>
            <a:normAutofit/>
          </a:bodyPr>
          <a:lstStyle/>
          <a:p>
            <a:r>
              <a:rPr lang="et-EE" sz="4000" dirty="0" err="1" smtClean="0">
                <a:solidFill>
                  <a:schemeClr val="tx1"/>
                </a:solidFill>
              </a:rPr>
              <a:t>pdf-arve</a:t>
            </a:r>
            <a:endParaRPr lang="et-EE" sz="4000" dirty="0">
              <a:solidFill>
                <a:schemeClr val="tx1"/>
              </a:solidFill>
            </a:endParaRPr>
          </a:p>
        </p:txBody>
      </p:sp>
    </p:spTree>
    <p:extLst>
      <p:ext uri="{BB962C8B-B14F-4D97-AF65-F5344CB8AC3E}">
        <p14:creationId xmlns:p14="http://schemas.microsoft.com/office/powerpoint/2010/main" val="3090752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
                                            <p:txEl>
                                              <p:pRg st="1" end="1"/>
                                            </p:txEl>
                                          </p:spTgt>
                                        </p:tgtEl>
                                        <p:attrNameLst>
                                          <p:attrName>style.visibility</p:attrName>
                                        </p:attrNameLst>
                                      </p:cBhvr>
                                      <p:to>
                                        <p:strVal val="visible"/>
                                      </p:to>
                                    </p:set>
                                    <p:animEffect transition="in" filter="fade">
                                      <p:cBhvr>
                                        <p:cTn id="10" dur="500"/>
                                        <p:tgtEl>
                                          <p:spTgt spid="3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par>
                                <p:cTn id="16" presetID="42" presetClass="entr" presetSubtype="0" fill="hold" nodeType="withEffect">
                                  <p:stCondLst>
                                    <p:cond delay="0"/>
                                  </p:stCondLst>
                                  <p:childTnLst>
                                    <p:set>
                                      <p:cBhvr>
                                        <p:cTn id="17" dur="1" fill="hold">
                                          <p:stCondLst>
                                            <p:cond delay="0"/>
                                          </p:stCondLst>
                                        </p:cTn>
                                        <p:tgtEl>
                                          <p:spTgt spid="32">
                                            <p:txEl>
                                              <p:pRg st="4" end="4"/>
                                            </p:txEl>
                                          </p:spTgt>
                                        </p:tgtEl>
                                        <p:attrNameLst>
                                          <p:attrName>style.visibility</p:attrName>
                                        </p:attrNameLst>
                                      </p:cBhvr>
                                      <p:to>
                                        <p:strVal val="visible"/>
                                      </p:to>
                                    </p:set>
                                    <p:animEffect transition="in" filter="fade">
                                      <p:cBhvr>
                                        <p:cTn id="18" dur="1000"/>
                                        <p:tgtEl>
                                          <p:spTgt spid="32">
                                            <p:txEl>
                                              <p:pRg st="4" end="4"/>
                                            </p:txEl>
                                          </p:spTgt>
                                        </p:tgtEl>
                                      </p:cBhvr>
                                    </p:animEffect>
                                    <p:anim calcmode="lin" valueType="num">
                                      <p:cBhvr>
                                        <p:cTn id="19"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2">
                                            <p:txEl>
                                              <p:pRg st="4" end="4"/>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2">
                                            <p:txEl>
                                              <p:pRg st="6" end="6"/>
                                            </p:txEl>
                                          </p:spTgt>
                                        </p:tgtEl>
                                        <p:attrNameLst>
                                          <p:attrName>style.visibility</p:attrName>
                                        </p:attrNameLst>
                                      </p:cBhvr>
                                      <p:to>
                                        <p:strVal val="visible"/>
                                      </p:to>
                                    </p:set>
                                    <p:animEffect transition="in" filter="fade">
                                      <p:cBhvr>
                                        <p:cTn id="23" dur="1000"/>
                                        <p:tgtEl>
                                          <p:spTgt spid="32">
                                            <p:txEl>
                                              <p:pRg st="6" end="6"/>
                                            </p:txEl>
                                          </p:spTgt>
                                        </p:tgtEl>
                                      </p:cBhvr>
                                    </p:animEffect>
                                    <p:anim calcmode="lin" valueType="num">
                                      <p:cBhvr>
                                        <p:cTn id="24" dur="1000" fill="hold"/>
                                        <p:tgtEl>
                                          <p:spTgt spid="32">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32">
                                            <p:txEl>
                                              <p:pRg st="6" end="6"/>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2">
                                            <p:txEl>
                                              <p:pRg st="7" end="7"/>
                                            </p:txEl>
                                          </p:spTgt>
                                        </p:tgtEl>
                                        <p:attrNameLst>
                                          <p:attrName>style.visibility</p:attrName>
                                        </p:attrNameLst>
                                      </p:cBhvr>
                                      <p:to>
                                        <p:strVal val="visible"/>
                                      </p:to>
                                    </p:set>
                                    <p:animEffect transition="in" filter="fade">
                                      <p:cBhvr>
                                        <p:cTn id="28" dur="1000"/>
                                        <p:tgtEl>
                                          <p:spTgt spid="32">
                                            <p:txEl>
                                              <p:pRg st="7" end="7"/>
                                            </p:txEl>
                                          </p:spTgt>
                                        </p:tgtEl>
                                      </p:cBhvr>
                                    </p:animEffect>
                                    <p:anim calcmode="lin" valueType="num">
                                      <p:cBhvr>
                                        <p:cTn id="29" dur="1000" fill="hold"/>
                                        <p:tgtEl>
                                          <p:spTgt spid="3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2">
                                            <p:txEl>
                                              <p:pRg st="7" end="7"/>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2">
                                            <p:txEl>
                                              <p:pRg st="8" end="8"/>
                                            </p:txEl>
                                          </p:spTgt>
                                        </p:tgtEl>
                                        <p:attrNameLst>
                                          <p:attrName>style.visibility</p:attrName>
                                        </p:attrNameLst>
                                      </p:cBhvr>
                                      <p:to>
                                        <p:strVal val="visible"/>
                                      </p:to>
                                    </p:set>
                                    <p:animEffect transition="in" filter="fade">
                                      <p:cBhvr>
                                        <p:cTn id="33" dur="1000"/>
                                        <p:tgtEl>
                                          <p:spTgt spid="32">
                                            <p:txEl>
                                              <p:pRg st="8" end="8"/>
                                            </p:txEl>
                                          </p:spTgt>
                                        </p:tgtEl>
                                      </p:cBhvr>
                                    </p:animEffect>
                                    <p:anim calcmode="lin" valueType="num">
                                      <p:cBhvr>
                                        <p:cTn id="34" dur="1000" fill="hold"/>
                                        <p:tgtEl>
                                          <p:spTgt spid="32">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32">
                                            <p:txEl>
                                              <p:pRg st="8" end="8"/>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2">
                                            <p:txEl>
                                              <p:pRg st="9" end="9"/>
                                            </p:txEl>
                                          </p:spTgt>
                                        </p:tgtEl>
                                        <p:attrNameLst>
                                          <p:attrName>style.visibility</p:attrName>
                                        </p:attrNameLst>
                                      </p:cBhvr>
                                      <p:to>
                                        <p:strVal val="visible"/>
                                      </p:to>
                                    </p:set>
                                    <p:animEffect transition="in" filter="fade">
                                      <p:cBhvr>
                                        <p:cTn id="38" dur="1000"/>
                                        <p:tgtEl>
                                          <p:spTgt spid="32">
                                            <p:txEl>
                                              <p:pRg st="9" end="9"/>
                                            </p:txEl>
                                          </p:spTgt>
                                        </p:tgtEl>
                                      </p:cBhvr>
                                    </p:animEffect>
                                    <p:anim calcmode="lin" valueType="num">
                                      <p:cBhvr>
                                        <p:cTn id="39" dur="1000" fill="hold"/>
                                        <p:tgtEl>
                                          <p:spTgt spid="32">
                                            <p:txEl>
                                              <p:pRg st="9" end="9"/>
                                            </p:txEl>
                                          </p:spTgt>
                                        </p:tgtEl>
                                        <p:attrNameLst>
                                          <p:attrName>ppt_x</p:attrName>
                                        </p:attrNameLst>
                                      </p:cBhvr>
                                      <p:tavLst>
                                        <p:tav tm="0">
                                          <p:val>
                                            <p:strVal val="#ppt_x"/>
                                          </p:val>
                                        </p:tav>
                                        <p:tav tm="100000">
                                          <p:val>
                                            <p:strVal val="#ppt_x"/>
                                          </p:val>
                                        </p:tav>
                                      </p:tavLst>
                                    </p:anim>
                                    <p:anim calcmode="lin" valueType="num">
                                      <p:cBhvr>
                                        <p:cTn id="40" dur="1000" fill="hold"/>
                                        <p:tgtEl>
                                          <p:spTgt spid="3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2324609" y="4236329"/>
            <a:ext cx="4251490" cy="899602"/>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lIns="63635" tIns="31818" rIns="63635" bIns="31818" anchor="ctr"/>
          <a:lstStyle/>
          <a:p>
            <a:pPr algn="ctr">
              <a:defRPr/>
            </a:pP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2" name="Rectangle 4"/>
          <p:cNvSpPr>
            <a:spLocks/>
          </p:cNvSpPr>
          <p:nvPr/>
        </p:nvSpPr>
        <p:spPr bwMode="auto">
          <a:xfrm>
            <a:off x="827361" y="1188021"/>
            <a:ext cx="7848872" cy="4824536"/>
          </a:xfrm>
          <a:prstGeom prst="rect">
            <a:avLst/>
          </a:prstGeom>
          <a:noFill/>
          <a:ln w="12700">
            <a:noFill/>
            <a:miter lim="800000"/>
            <a:headEnd type="none" w="med" len="med"/>
            <a:tailEnd type="none" w="med" len="med"/>
          </a:ln>
        </p:spPr>
        <p:txBody>
          <a:bodyPr lIns="0" tIns="0" rIns="0" bIns="0" anchor="t"/>
          <a:lstStyle/>
          <a:p>
            <a:pPr marL="318178" indent="-318178"/>
            <a:endParaRPr lang="et-EE" sz="1700" dirty="0" smtClean="0">
              <a:latin typeface="Tahoma" pitchFamily="34" charset="0"/>
              <a:ea typeface="OliJo-Bold" charset="0"/>
              <a:cs typeface="Tahoma" pitchFamily="34" charset="0"/>
              <a:sym typeface="OliJo-Bold" charset="0"/>
            </a:endParaRPr>
          </a:p>
          <a:p>
            <a:pPr marL="321423" indent="-321423">
              <a:buFont typeface="Courier New" pitchFamily="49" charset="0"/>
              <a:buChar char="o"/>
            </a:pPr>
            <a:r>
              <a:rPr lang="et-EE" sz="2800" b="1" dirty="0" smtClean="0">
                <a:solidFill>
                  <a:srgbClr val="0084D1"/>
                </a:solidFill>
                <a:ea typeface="OliJo-Bold" charset="0"/>
                <a:cs typeface="Tahoma" pitchFamily="34" charset="0"/>
                <a:sym typeface="OliJo-Bold" charset="0"/>
              </a:rPr>
              <a:t>E-arve </a:t>
            </a:r>
            <a:r>
              <a:rPr lang="et-EE" sz="2800" dirty="0" smtClean="0">
                <a:sym typeface="OliJo-Bold" charset="0"/>
              </a:rPr>
              <a:t>- </a:t>
            </a:r>
            <a:r>
              <a:rPr lang="et-EE" sz="2800" dirty="0" smtClean="0"/>
              <a:t>sellises struktureeritud elektroonilises formaadis väljastatud, edastatud ja saadud arve, mis võimaldab seda automaatselt ja elektrooniliselt töödelda. </a:t>
            </a:r>
            <a:r>
              <a:rPr lang="en-US" sz="2800" dirty="0" smtClean="0"/>
              <a:t>(E</a:t>
            </a:r>
            <a:r>
              <a:rPr lang="et-EE" sz="2800" dirty="0" smtClean="0"/>
              <a:t>L</a:t>
            </a:r>
            <a:r>
              <a:rPr lang="en-US" sz="2800" dirty="0" smtClean="0"/>
              <a:t> Dire</a:t>
            </a:r>
            <a:r>
              <a:rPr lang="et-EE" sz="2800" dirty="0" err="1" smtClean="0"/>
              <a:t>ktiiv</a:t>
            </a:r>
            <a:r>
              <a:rPr lang="en-US" sz="2800" dirty="0" smtClean="0"/>
              <a:t> 2014/55/EU) </a:t>
            </a:r>
            <a:endParaRPr lang="et-EE" sz="2800" dirty="0" smtClean="0"/>
          </a:p>
          <a:p>
            <a:pPr marL="318178" indent="-318178"/>
            <a:r>
              <a:rPr lang="et-EE" sz="2800" dirty="0" smtClean="0">
                <a:latin typeface="+mn-lt"/>
                <a:ea typeface="OliJo-Bold" charset="0"/>
                <a:cs typeface="Tahoma" pitchFamily="34" charset="0"/>
                <a:sym typeface="OliJo-Bold" charset="0"/>
              </a:rPr>
              <a:t> 	St. e-arve </a:t>
            </a:r>
            <a:r>
              <a:rPr lang="et-EE" sz="2800" u="sng" dirty="0" smtClean="0">
                <a:latin typeface="+mn-lt"/>
                <a:ea typeface="OliJo-Bold" charset="0"/>
                <a:cs typeface="Tahoma" pitchFamily="34" charset="0"/>
                <a:sym typeface="OliJo-Bold" charset="0"/>
              </a:rPr>
              <a:t>elutsükkel on algusest lõpuni elektrooniline</a:t>
            </a:r>
            <a:r>
              <a:rPr lang="et-EE" sz="2800" dirty="0" smtClean="0">
                <a:latin typeface="+mn-lt"/>
                <a:ea typeface="OliJo-Bold" charset="0"/>
                <a:cs typeface="Tahoma" pitchFamily="34" charset="0"/>
                <a:sym typeface="OliJo-Bold" charset="0"/>
              </a:rPr>
              <a:t>.</a:t>
            </a:r>
          </a:p>
          <a:p>
            <a:pPr marL="318178" indent="-318178">
              <a:spcBef>
                <a:spcPts val="1200"/>
              </a:spcBef>
              <a:buFont typeface="Courier New" pitchFamily="49" charset="0"/>
              <a:buChar char="o"/>
            </a:pPr>
            <a:r>
              <a:rPr lang="et-EE" sz="2800" dirty="0" smtClean="0">
                <a:latin typeface="+mn-lt"/>
                <a:ea typeface="OliJo-Bold" charset="0"/>
                <a:cs typeface="Tahoma" pitchFamily="34" charset="0"/>
                <a:sym typeface="OliJo-Bold" charset="0"/>
              </a:rPr>
              <a:t>E-arve edastamisel kasutatakse turvalist e-arvete operaatorteenust, mitte ebaturvalist e-posti.</a:t>
            </a:r>
          </a:p>
          <a:p>
            <a:pPr marL="318178" indent="-318178">
              <a:spcBef>
                <a:spcPts val="1200"/>
              </a:spcBef>
              <a:buFont typeface="Courier New" pitchFamily="49" charset="0"/>
              <a:buChar char="o"/>
            </a:pPr>
            <a:r>
              <a:rPr lang="et-EE" sz="2800" dirty="0" smtClean="0">
                <a:latin typeface="+mn-lt"/>
                <a:ea typeface="OliJo-Bold" charset="0"/>
                <a:cs typeface="Tahoma" pitchFamily="34" charset="0"/>
                <a:sym typeface="OliJo-Bold" charset="0"/>
              </a:rPr>
              <a:t>E-arve koosneb tavaliselt andmefailist (XML) ja pildifailist (PDF).</a:t>
            </a:r>
          </a:p>
          <a:p>
            <a:endParaRPr lang="et-EE" sz="2800" dirty="0" smtClean="0">
              <a:latin typeface="+mn-lt"/>
              <a:ea typeface="OliJo-Bold" charset="0"/>
              <a:cs typeface="Tahoma" pitchFamily="34" charset="0"/>
              <a:sym typeface="OliJo-Bold" charset="0"/>
            </a:endParaRPr>
          </a:p>
        </p:txBody>
      </p:sp>
      <p:sp>
        <p:nvSpPr>
          <p:cNvPr id="8" name="Title 1"/>
          <p:cNvSpPr>
            <a:spLocks noGrp="1"/>
          </p:cNvSpPr>
          <p:nvPr>
            <p:ph type="title"/>
          </p:nvPr>
        </p:nvSpPr>
        <p:spPr>
          <a:xfrm>
            <a:off x="467321" y="395933"/>
            <a:ext cx="8079223" cy="646422"/>
          </a:xfrm>
        </p:spPr>
        <p:txBody>
          <a:bodyPr>
            <a:normAutofit/>
          </a:bodyPr>
          <a:lstStyle/>
          <a:p>
            <a:pPr algn="l"/>
            <a:r>
              <a:rPr lang="et-EE" dirty="0" smtClean="0"/>
              <a:t>E-arve üldlevinud määratlus</a:t>
            </a:r>
            <a:endParaRPr lang="et-EE" dirty="0"/>
          </a:p>
        </p:txBody>
      </p:sp>
    </p:spTree>
    <p:extLst>
      <p:ext uri="{BB962C8B-B14F-4D97-AF65-F5344CB8AC3E}">
        <p14:creationId xmlns:p14="http://schemas.microsoft.com/office/powerpoint/2010/main" val="1485076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anim calcmode="lin" valueType="num">
                                      <p:cBhvr additive="base">
                                        <p:cTn id="7" dur="20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xEl>
                                              <p:pRg st="2" end="2"/>
                                            </p:txEl>
                                          </p:spTgt>
                                        </p:tgtEl>
                                        <p:attrNameLst>
                                          <p:attrName>style.visibility</p:attrName>
                                        </p:attrNameLst>
                                      </p:cBhvr>
                                      <p:to>
                                        <p:strVal val="visible"/>
                                      </p:to>
                                    </p:set>
                                    <p:anim calcmode="lin" valueType="num">
                                      <p:cBhvr additive="base">
                                        <p:cTn id="13" dur="20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xEl>
                                              <p:pRg st="3" end="3"/>
                                            </p:txEl>
                                          </p:spTgt>
                                        </p:tgtEl>
                                        <p:attrNameLst>
                                          <p:attrName>style.visibility</p:attrName>
                                        </p:attrNameLst>
                                      </p:cBhvr>
                                      <p:to>
                                        <p:strVal val="visible"/>
                                      </p:to>
                                    </p:set>
                                    <p:anim calcmode="lin" valueType="num">
                                      <p:cBhvr additive="base">
                                        <p:cTn id="19" dur="2000" fill="hold"/>
                                        <p:tgtEl>
                                          <p:spTgt spid="32">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
                                            <p:txEl>
                                              <p:pRg st="4" end="4"/>
                                            </p:txEl>
                                          </p:spTgt>
                                        </p:tgtEl>
                                        <p:attrNameLst>
                                          <p:attrName>style.visibility</p:attrName>
                                        </p:attrNameLst>
                                      </p:cBhvr>
                                      <p:to>
                                        <p:strVal val="visible"/>
                                      </p:to>
                                    </p:set>
                                    <p:anim calcmode="lin" valueType="num">
                                      <p:cBhvr additive="base">
                                        <p:cTn id="25" dur="2000" fill="hold"/>
                                        <p:tgtEl>
                                          <p:spTgt spid="32">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p:cNvSpPr>
          <p:nvPr/>
        </p:nvSpPr>
        <p:spPr bwMode="auto">
          <a:xfrm>
            <a:off x="531028" y="1121882"/>
            <a:ext cx="7872912" cy="5120372"/>
          </a:xfrm>
          <a:prstGeom prst="roundRect">
            <a:avLst>
              <a:gd name="adj" fmla="val 2833"/>
            </a:avLst>
          </a:prstGeom>
          <a:solidFill>
            <a:schemeClr val="bg1"/>
          </a:solidFill>
          <a:ln w="127000">
            <a:noFill/>
            <a:prstDash val="solid"/>
            <a:round/>
            <a:headEnd type="none" w="med" len="med"/>
            <a:tailEnd type="none" w="med" len="med"/>
          </a:ln>
        </p:spPr>
        <p:txBody>
          <a:bodyPr lIns="0" tIns="0" rIns="0" bIns="0"/>
          <a:lstStyle/>
          <a:p>
            <a:r>
              <a:rPr lang="et-EE" sz="1000" dirty="0"/>
              <a:t>&lt;?xml version="1.0" encoding="UTF-8" ?&gt; </a:t>
            </a:r>
          </a:p>
          <a:p>
            <a:r>
              <a:rPr lang="et-EE" sz="1000" b="1" dirty="0"/>
              <a:t>-</a:t>
            </a:r>
            <a:r>
              <a:rPr lang="et-EE" sz="1000" dirty="0"/>
              <a:t>&lt;E_Invoice&gt;</a:t>
            </a:r>
          </a:p>
          <a:p>
            <a:pPr lvl="1"/>
            <a:r>
              <a:rPr lang="et-EE" sz="1000" b="1" dirty="0"/>
              <a:t>-</a:t>
            </a:r>
            <a:r>
              <a:rPr lang="et-EE" sz="1000" dirty="0"/>
              <a:t>&lt;Header&gt;</a:t>
            </a:r>
          </a:p>
          <a:p>
            <a:pPr lvl="2"/>
            <a:r>
              <a:rPr lang="et-EE" sz="1000" b="1" dirty="0"/>
              <a:t> </a:t>
            </a:r>
            <a:r>
              <a:rPr lang="et-EE" sz="1000" dirty="0"/>
              <a:t> &lt;Date&gt;</a:t>
            </a:r>
            <a:r>
              <a:rPr lang="et-EE" sz="1000" b="1" dirty="0"/>
              <a:t>2015-10-22</a:t>
            </a:r>
            <a:r>
              <a:rPr lang="et-EE" sz="1000" dirty="0"/>
              <a:t>&lt;/Date&gt; </a:t>
            </a:r>
          </a:p>
          <a:p>
            <a:pPr lvl="2"/>
            <a:r>
              <a:rPr lang="et-EE" sz="1000" b="1" dirty="0"/>
              <a:t> </a:t>
            </a:r>
            <a:r>
              <a:rPr lang="et-EE" sz="1000" dirty="0"/>
              <a:t> &lt;FileId&gt;</a:t>
            </a:r>
            <a:r>
              <a:rPr lang="et-EE" sz="1000" b="1" dirty="0"/>
              <a:t>123456</a:t>
            </a:r>
            <a:r>
              <a:rPr lang="et-EE" sz="1000" dirty="0"/>
              <a:t>&lt;/FileId&gt; </a:t>
            </a:r>
          </a:p>
          <a:p>
            <a:pPr lvl="2"/>
            <a:r>
              <a:rPr lang="et-EE" sz="1000" b="1" dirty="0"/>
              <a:t> </a:t>
            </a:r>
            <a:r>
              <a:rPr lang="et-EE" sz="1000" dirty="0"/>
              <a:t> &lt;Version&gt;</a:t>
            </a:r>
            <a:r>
              <a:rPr lang="et-EE" sz="1000" b="1" dirty="0"/>
              <a:t>1.2</a:t>
            </a:r>
            <a:r>
              <a:rPr lang="et-EE" sz="1000" dirty="0"/>
              <a:t>&lt;/Version&gt; </a:t>
            </a:r>
          </a:p>
          <a:p>
            <a:pPr lvl="1"/>
            <a:r>
              <a:rPr lang="et-EE" sz="1000" b="1" dirty="0"/>
              <a:t> </a:t>
            </a:r>
            <a:r>
              <a:rPr lang="et-EE" sz="1000" dirty="0"/>
              <a:t> &lt;/Header&gt;</a:t>
            </a:r>
          </a:p>
          <a:p>
            <a:pPr lvl="1"/>
            <a:r>
              <a:rPr lang="et-EE" sz="1000" b="1" dirty="0"/>
              <a:t>-</a:t>
            </a:r>
            <a:r>
              <a:rPr lang="et-EE" sz="1000" dirty="0"/>
              <a:t>&lt;Invoice invoiceId="</a:t>
            </a:r>
            <a:r>
              <a:rPr lang="et-EE" sz="1000" b="1" dirty="0"/>
              <a:t>45678</a:t>
            </a:r>
            <a:r>
              <a:rPr lang="et-EE" sz="1000" dirty="0"/>
              <a:t>" regNumber="</a:t>
            </a:r>
            <a:r>
              <a:rPr lang="et-EE" sz="1000" b="1" dirty="0"/>
              <a:t>12345678</a:t>
            </a:r>
            <a:r>
              <a:rPr lang="et-EE" sz="1000" dirty="0"/>
              <a:t>"&gt;</a:t>
            </a:r>
          </a:p>
          <a:p>
            <a:pPr lvl="2"/>
            <a:r>
              <a:rPr lang="et-EE" sz="1000" b="1" dirty="0"/>
              <a:t>-</a:t>
            </a:r>
            <a:r>
              <a:rPr lang="et-EE" sz="1000" dirty="0"/>
              <a:t>&lt;InvoiceParties&gt;</a:t>
            </a:r>
          </a:p>
          <a:p>
            <a:pPr lvl="3"/>
            <a:r>
              <a:rPr lang="et-EE" sz="1000" b="1" dirty="0"/>
              <a:t>-</a:t>
            </a:r>
            <a:r>
              <a:rPr lang="et-EE" sz="1000" dirty="0"/>
              <a:t>&lt;SellerParty&gt;</a:t>
            </a:r>
          </a:p>
          <a:p>
            <a:pPr lvl="3"/>
            <a:r>
              <a:rPr lang="et-EE" sz="1000" b="1" dirty="0"/>
              <a:t> </a:t>
            </a:r>
            <a:r>
              <a:rPr lang="et-EE" sz="1000" u="sng" dirty="0"/>
              <a:t> &lt;Name&gt;</a:t>
            </a:r>
            <a:r>
              <a:rPr lang="et-EE" sz="1000" b="1" u="sng" dirty="0"/>
              <a:t>TORUJÜRI OÜ</a:t>
            </a:r>
            <a:r>
              <a:rPr lang="et-EE" sz="1000" u="sng" dirty="0"/>
              <a:t>&lt;/Name&gt; </a:t>
            </a:r>
          </a:p>
          <a:p>
            <a:pPr lvl="3"/>
            <a:r>
              <a:rPr lang="et-EE" sz="1000" b="1" dirty="0"/>
              <a:t> </a:t>
            </a:r>
            <a:r>
              <a:rPr lang="et-EE" sz="1000" dirty="0"/>
              <a:t> &lt;/SellerParty&gt;</a:t>
            </a:r>
          </a:p>
          <a:p>
            <a:pPr lvl="2"/>
            <a:r>
              <a:rPr lang="et-EE" sz="1000" b="1" dirty="0"/>
              <a:t>-</a:t>
            </a:r>
            <a:r>
              <a:rPr lang="et-EE" sz="1000" dirty="0"/>
              <a:t>&lt;BuyerParty&gt;</a:t>
            </a:r>
          </a:p>
          <a:p>
            <a:pPr lvl="3"/>
            <a:r>
              <a:rPr lang="et-EE" sz="1000" b="1" u="sng" dirty="0"/>
              <a:t> </a:t>
            </a:r>
            <a:r>
              <a:rPr lang="et-EE" sz="1000" u="sng" dirty="0"/>
              <a:t> &lt;Name&gt;</a:t>
            </a:r>
            <a:r>
              <a:rPr lang="et-EE" sz="1000" b="1" u="sng" dirty="0"/>
              <a:t>MINU ÄRI AS</a:t>
            </a:r>
            <a:r>
              <a:rPr lang="et-EE" sz="1000" u="sng" dirty="0"/>
              <a:t>&lt;/Name&gt; </a:t>
            </a:r>
          </a:p>
          <a:p>
            <a:pPr lvl="3"/>
            <a:r>
              <a:rPr lang="et-EE" sz="1000" b="1" dirty="0"/>
              <a:t> </a:t>
            </a:r>
            <a:r>
              <a:rPr lang="et-EE" sz="1000" dirty="0"/>
              <a:t> &lt;/BuyerParty&gt;</a:t>
            </a:r>
          </a:p>
          <a:p>
            <a:pPr lvl="1"/>
            <a:r>
              <a:rPr lang="et-EE" sz="1000" b="1" dirty="0"/>
              <a:t> </a:t>
            </a:r>
            <a:r>
              <a:rPr lang="et-EE" sz="1000" dirty="0"/>
              <a:t> &lt;/InvoiceParties&gt;</a:t>
            </a:r>
          </a:p>
          <a:p>
            <a:pPr lvl="2"/>
            <a:r>
              <a:rPr lang="et-EE" sz="1000" b="1" dirty="0"/>
              <a:t>-</a:t>
            </a:r>
            <a:r>
              <a:rPr lang="et-EE" sz="1000" dirty="0"/>
              <a:t>&lt;InvoiceInformation&gt;</a:t>
            </a:r>
          </a:p>
          <a:p>
            <a:pPr lvl="3"/>
            <a:r>
              <a:rPr lang="et-EE" sz="1000" b="1" dirty="0"/>
              <a:t> </a:t>
            </a:r>
            <a:r>
              <a:rPr lang="et-EE" sz="1000" dirty="0"/>
              <a:t> &lt;Type type="</a:t>
            </a:r>
            <a:r>
              <a:rPr lang="et-EE" sz="1000" b="1" dirty="0"/>
              <a:t>DEB</a:t>
            </a:r>
            <a:r>
              <a:rPr lang="et-EE" sz="1000" dirty="0"/>
              <a:t>" /&gt; </a:t>
            </a:r>
          </a:p>
          <a:p>
            <a:pPr lvl="3"/>
            <a:r>
              <a:rPr lang="et-EE" sz="1000" b="1" dirty="0"/>
              <a:t> </a:t>
            </a:r>
            <a:r>
              <a:rPr lang="et-EE" sz="1000" dirty="0"/>
              <a:t> &lt;DocumentName&gt;</a:t>
            </a:r>
            <a:r>
              <a:rPr lang="et-EE" sz="1000" b="1" dirty="0"/>
              <a:t>Arve</a:t>
            </a:r>
            <a:r>
              <a:rPr lang="et-EE" sz="1000" dirty="0"/>
              <a:t>&lt;/DocumentName&gt; </a:t>
            </a:r>
          </a:p>
          <a:p>
            <a:pPr lvl="3"/>
            <a:r>
              <a:rPr lang="et-EE" sz="1000" b="1" dirty="0"/>
              <a:t> </a:t>
            </a:r>
            <a:r>
              <a:rPr lang="et-EE" sz="1000" dirty="0"/>
              <a:t> &lt;InvoiceNumber&gt;</a:t>
            </a:r>
            <a:r>
              <a:rPr lang="et-EE" sz="1000" b="1" dirty="0"/>
              <a:t>201504</a:t>
            </a:r>
            <a:r>
              <a:rPr lang="et-EE" sz="1000" dirty="0"/>
              <a:t>&lt;/InvoiceNumber&gt; </a:t>
            </a:r>
          </a:p>
          <a:p>
            <a:pPr lvl="3"/>
            <a:r>
              <a:rPr lang="et-EE" sz="1000" b="1" dirty="0"/>
              <a:t> </a:t>
            </a:r>
            <a:r>
              <a:rPr lang="et-EE" sz="1000" dirty="0"/>
              <a:t> &lt;InvoiceDate&gt;</a:t>
            </a:r>
            <a:r>
              <a:rPr lang="et-EE" sz="1000" b="1" dirty="0"/>
              <a:t>2015-10-22</a:t>
            </a:r>
            <a:r>
              <a:rPr lang="et-EE" sz="1000" dirty="0"/>
              <a:t>&lt;/InvoiceDate&gt; </a:t>
            </a:r>
          </a:p>
          <a:p>
            <a:pPr lvl="2"/>
            <a:r>
              <a:rPr lang="et-EE" sz="1000" b="1" dirty="0"/>
              <a:t> </a:t>
            </a:r>
            <a:r>
              <a:rPr lang="et-EE" sz="1000" dirty="0"/>
              <a:t> &lt;/InvoiceInformation&gt;</a:t>
            </a:r>
          </a:p>
          <a:p>
            <a:pPr lvl="2"/>
            <a:r>
              <a:rPr lang="et-EE" sz="1000" b="1" dirty="0"/>
              <a:t>-</a:t>
            </a:r>
            <a:r>
              <a:rPr lang="et-EE" sz="1000" dirty="0"/>
              <a:t>&lt;InvoiceSumGroup&gt;</a:t>
            </a:r>
          </a:p>
          <a:p>
            <a:pPr lvl="3"/>
            <a:r>
              <a:rPr lang="et-EE" sz="1000" b="1" u="sng" dirty="0"/>
              <a:t> </a:t>
            </a:r>
            <a:r>
              <a:rPr lang="et-EE" sz="1000" u="sng" dirty="0"/>
              <a:t> &lt;TotalSum&gt;</a:t>
            </a:r>
            <a:r>
              <a:rPr lang="et-EE" sz="1000" b="1" u="sng" dirty="0"/>
              <a:t>75.05</a:t>
            </a:r>
            <a:r>
              <a:rPr lang="et-EE" sz="1000" u="sng" dirty="0"/>
              <a:t>&lt;/TotalSum&gt; </a:t>
            </a:r>
          </a:p>
          <a:p>
            <a:pPr lvl="2"/>
            <a:r>
              <a:rPr lang="et-EE" sz="1000" b="1" dirty="0"/>
              <a:t> </a:t>
            </a:r>
            <a:r>
              <a:rPr lang="et-EE" sz="1000" dirty="0"/>
              <a:t> &lt;/InvoiceSumGroup&gt;</a:t>
            </a:r>
          </a:p>
          <a:p>
            <a:pPr lvl="2"/>
            <a:r>
              <a:rPr lang="et-EE" sz="1000" b="1" dirty="0"/>
              <a:t>-</a:t>
            </a:r>
            <a:r>
              <a:rPr lang="et-EE" sz="1000" dirty="0"/>
              <a:t>&lt;InvoiceItem&gt;</a:t>
            </a:r>
          </a:p>
          <a:p>
            <a:pPr lvl="3"/>
            <a:r>
              <a:rPr lang="et-EE" sz="1000" b="1" dirty="0"/>
              <a:t>-</a:t>
            </a:r>
            <a:r>
              <a:rPr lang="et-EE" sz="1000" dirty="0"/>
              <a:t>&lt;InvoiceItemGroup&gt;</a:t>
            </a:r>
          </a:p>
          <a:p>
            <a:pPr lvl="3"/>
            <a:r>
              <a:rPr lang="et-EE" sz="1000" b="1" dirty="0"/>
              <a:t>-</a:t>
            </a:r>
            <a:r>
              <a:rPr lang="et-EE" sz="1000" dirty="0"/>
              <a:t>&lt;ItemEntry&gt;</a:t>
            </a:r>
          </a:p>
          <a:p>
            <a:pPr lvl="4"/>
            <a:r>
              <a:rPr lang="et-EE" sz="1000" b="1" u="sng" dirty="0"/>
              <a:t> </a:t>
            </a:r>
            <a:r>
              <a:rPr lang="et-EE" sz="1000" u="sng" dirty="0"/>
              <a:t> &lt;Description&gt;</a:t>
            </a:r>
            <a:r>
              <a:rPr lang="et-EE" sz="1000" b="1" u="sng" dirty="0"/>
              <a:t>Lekkiva kraani parandus</a:t>
            </a:r>
            <a:r>
              <a:rPr lang="et-EE" sz="1000" u="sng" dirty="0"/>
              <a:t>&lt;/Description&gt; </a:t>
            </a:r>
          </a:p>
          <a:p>
            <a:pPr lvl="3"/>
            <a:r>
              <a:rPr lang="et-EE" sz="1000" b="1" dirty="0"/>
              <a:t> </a:t>
            </a:r>
            <a:r>
              <a:rPr lang="et-EE" sz="1000" dirty="0"/>
              <a:t> &lt;/ItemEntry&gt;</a:t>
            </a:r>
          </a:p>
          <a:p>
            <a:pPr lvl="3"/>
            <a:r>
              <a:rPr lang="et-EE" sz="1000" b="1" dirty="0"/>
              <a:t> </a:t>
            </a:r>
            <a:r>
              <a:rPr lang="et-EE" sz="1000" dirty="0"/>
              <a:t> &lt;/InvoiceItemGroup&gt;</a:t>
            </a:r>
          </a:p>
          <a:p>
            <a:pPr lvl="3"/>
            <a:r>
              <a:rPr lang="et-EE" sz="1000" b="1" dirty="0"/>
              <a:t> </a:t>
            </a:r>
            <a:r>
              <a:rPr lang="et-EE" sz="1000" dirty="0"/>
              <a:t> &lt;/InvoiceItem&gt;</a:t>
            </a:r>
          </a:p>
        </p:txBody>
      </p:sp>
      <p:sp>
        <p:nvSpPr>
          <p:cNvPr id="42" name="Rectangle 41"/>
          <p:cNvSpPr/>
          <p:nvPr/>
        </p:nvSpPr>
        <p:spPr>
          <a:xfrm>
            <a:off x="2324609" y="4236329"/>
            <a:ext cx="4251490" cy="899602"/>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lIns="63628" tIns="31815" rIns="63628" bIns="31815" anchor="ctr"/>
          <a:lstStyle/>
          <a:p>
            <a:pPr algn="ctr">
              <a:defRPr/>
            </a:pP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2" name="Rectangle 4"/>
          <p:cNvSpPr>
            <a:spLocks/>
          </p:cNvSpPr>
          <p:nvPr/>
        </p:nvSpPr>
        <p:spPr bwMode="auto">
          <a:xfrm>
            <a:off x="792049" y="1434027"/>
            <a:ext cx="7537359" cy="4480205"/>
          </a:xfrm>
          <a:prstGeom prst="rect">
            <a:avLst/>
          </a:prstGeom>
          <a:noFill/>
          <a:ln w="12700">
            <a:noFill/>
            <a:miter lim="800000"/>
            <a:headEnd type="none" w="med" len="med"/>
            <a:tailEnd type="none" w="med" len="med"/>
          </a:ln>
        </p:spPr>
        <p:txBody>
          <a:bodyPr lIns="0" tIns="0" rIns="0" bIns="0" anchor="t"/>
          <a:lstStyle/>
          <a:p>
            <a:pPr marL="318144" indent="-318144">
              <a:buFont typeface="Courier New" pitchFamily="49" charset="0"/>
              <a:buChar char="o"/>
            </a:pPr>
            <a:endParaRPr lang="et-EE" sz="1700" dirty="0">
              <a:latin typeface="Tahoma" pitchFamily="34" charset="0"/>
              <a:ea typeface="OliJo-Bold" charset="0"/>
              <a:cs typeface="Tahoma" pitchFamily="34" charset="0"/>
              <a:sym typeface="OliJo-Bold" charset="0"/>
            </a:endParaRPr>
          </a:p>
          <a:p>
            <a:pPr marL="318144" indent="-318144">
              <a:buFont typeface="Courier New" pitchFamily="49" charset="0"/>
              <a:buChar char="o"/>
            </a:pPr>
            <a:endParaRPr lang="et-EE" sz="1700" dirty="0">
              <a:latin typeface="Tahoma" pitchFamily="34" charset="0"/>
              <a:ea typeface="OliJo-Bold" charset="0"/>
              <a:cs typeface="Tahoma" pitchFamily="34" charset="0"/>
              <a:sym typeface="OliJo-Bold" charset="0"/>
            </a:endParaRPr>
          </a:p>
          <a:p>
            <a:pPr marL="318144" indent="-318144">
              <a:buFont typeface="Courier New" pitchFamily="49" charset="0"/>
              <a:buChar char="o"/>
            </a:pPr>
            <a:endParaRPr lang="et-EE" sz="1700" b="1" dirty="0">
              <a:latin typeface="Tahoma" pitchFamily="34" charset="0"/>
              <a:ea typeface="OliJo-Bold" charset="0"/>
              <a:cs typeface="Tahoma" pitchFamily="34" charset="0"/>
              <a:sym typeface="OliJo-Bold" charset="0"/>
            </a:endParaRPr>
          </a:p>
          <a:p>
            <a:pPr marL="318144" indent="-318144"/>
            <a:endParaRPr lang="et-EE" sz="1700" dirty="0">
              <a:latin typeface="Tahoma" pitchFamily="34" charset="0"/>
              <a:ea typeface="OliJo-Bold" charset="0"/>
              <a:cs typeface="Tahoma" pitchFamily="34" charset="0"/>
              <a:sym typeface="OliJo-Bold" charset="0"/>
            </a:endParaRPr>
          </a:p>
        </p:txBody>
      </p:sp>
      <p:sp>
        <p:nvSpPr>
          <p:cNvPr id="38" name="Rectangle 37"/>
          <p:cNvSpPr/>
          <p:nvPr/>
        </p:nvSpPr>
        <p:spPr>
          <a:xfrm>
            <a:off x="2324609" y="5344184"/>
            <a:ext cx="4251490" cy="899602"/>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lIns="63628" tIns="31815" rIns="63628" bIns="31815" anchor="ctr"/>
          <a:lstStyle/>
          <a:p>
            <a:pPr algn="ctr">
              <a:defRPr/>
            </a:pP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9" name="Rectangle 68"/>
          <p:cNvSpPr/>
          <p:nvPr/>
        </p:nvSpPr>
        <p:spPr>
          <a:xfrm>
            <a:off x="2324609" y="3187574"/>
            <a:ext cx="4251490" cy="899602"/>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lIns="63628" tIns="31815" rIns="63628" bIns="31815" anchor="ctr"/>
          <a:lstStyle/>
          <a:p>
            <a:pPr algn="ctr">
              <a:defRPr/>
            </a:pP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Title 1"/>
          <p:cNvSpPr>
            <a:spLocks noGrp="1"/>
          </p:cNvSpPr>
          <p:nvPr>
            <p:ph type="title"/>
          </p:nvPr>
        </p:nvSpPr>
        <p:spPr>
          <a:xfrm>
            <a:off x="460158" y="331809"/>
            <a:ext cx="8079223" cy="646422"/>
          </a:xfrm>
        </p:spPr>
        <p:txBody>
          <a:bodyPr>
            <a:normAutofit/>
          </a:bodyPr>
          <a:lstStyle/>
          <a:p>
            <a:pPr algn="l"/>
            <a:r>
              <a:rPr lang="et-EE" dirty="0" smtClean="0"/>
              <a:t>Arve XML-vorming</a:t>
            </a:r>
            <a:endParaRPr lang="et-EE" dirty="0"/>
          </a:p>
        </p:txBody>
      </p:sp>
    </p:spTree>
    <p:extLst>
      <p:ext uri="{BB962C8B-B14F-4D97-AF65-F5344CB8AC3E}">
        <p14:creationId xmlns:p14="http://schemas.microsoft.com/office/powerpoint/2010/main" val="8292906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t-EE" sz="7200" dirty="0" smtClean="0"/>
              <a:t>MIS KASU ON</a:t>
            </a:r>
          </a:p>
          <a:p>
            <a:pPr algn="ctr"/>
            <a:r>
              <a:rPr lang="et-EE" sz="7200" dirty="0" smtClean="0"/>
              <a:t>E-ARVETEST</a:t>
            </a:r>
            <a:endParaRPr lang="en-US" sz="7100" dirty="0"/>
          </a:p>
        </p:txBody>
      </p:sp>
    </p:spTree>
    <p:extLst>
      <p:ext uri="{BB962C8B-B14F-4D97-AF65-F5344CB8AC3E}">
        <p14:creationId xmlns:p14="http://schemas.microsoft.com/office/powerpoint/2010/main" val="525279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
            </a:r>
            <a:r>
              <a:rPr lang="en-US" dirty="0" err="1" smtClean="0"/>
              <a:t>arvete</a:t>
            </a:r>
            <a:r>
              <a:rPr lang="en-US" dirty="0" smtClean="0"/>
              <a:t> </a:t>
            </a:r>
            <a:r>
              <a:rPr lang="en-US" dirty="0" err="1" smtClean="0"/>
              <a:t>levik</a:t>
            </a:r>
            <a:r>
              <a:rPr lang="en-US" dirty="0" smtClean="0"/>
              <a:t> </a:t>
            </a:r>
            <a:r>
              <a:rPr lang="en-US" dirty="0" err="1" smtClean="0"/>
              <a:t>maailmas</a:t>
            </a:r>
            <a:r>
              <a:rPr lang="en-US" dirty="0" smtClean="0"/>
              <a:t> </a:t>
            </a:r>
            <a:r>
              <a:rPr lang="en-US" dirty="0" err="1" smtClean="0"/>
              <a:t>riigiti</a:t>
            </a:r>
            <a:endParaRPr lang="en-US" dirty="0"/>
          </a:p>
        </p:txBody>
      </p:sp>
      <p:pic>
        <p:nvPicPr>
          <p:cNvPr id="6" name="Content Placeholder 5" descr="Screenshot 2015-09-21 23.18.16.p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377" y="1692077"/>
            <a:ext cx="6956056" cy="4513263"/>
          </a:xfrm>
        </p:spPr>
      </p:pic>
      <p:sp>
        <p:nvSpPr>
          <p:cNvPr id="4" name="TextBox 3"/>
          <p:cNvSpPr txBox="1"/>
          <p:nvPr/>
        </p:nvSpPr>
        <p:spPr>
          <a:xfrm>
            <a:off x="179289" y="6138807"/>
            <a:ext cx="7632848" cy="701731"/>
          </a:xfrm>
          <a:prstGeom prst="rect">
            <a:avLst/>
          </a:prstGeom>
          <a:noFill/>
        </p:spPr>
        <p:txBody>
          <a:bodyPr wrap="square" rtlCol="0">
            <a:spAutoFit/>
          </a:bodyPr>
          <a:lstStyle/>
          <a:p>
            <a:r>
              <a:rPr lang="et-EE" dirty="0" smtClean="0"/>
              <a:t>2016 andmed: hoogsalt edenevad Uruguai, Bolivia, Ecuador, Guatemala, Peruu, Saksamaa, Holland</a:t>
            </a:r>
            <a:endParaRPr lang="et-EE" dirty="0"/>
          </a:p>
        </p:txBody>
      </p:sp>
    </p:spTree>
    <p:extLst>
      <p:ext uri="{BB962C8B-B14F-4D97-AF65-F5344CB8AC3E}">
        <p14:creationId xmlns:p14="http://schemas.microsoft.com/office/powerpoint/2010/main" val="2815402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
            </a:r>
            <a:r>
              <a:rPr lang="en-US" dirty="0" err="1" smtClean="0"/>
              <a:t>arvete</a:t>
            </a:r>
            <a:r>
              <a:rPr lang="en-US" dirty="0" smtClean="0"/>
              <a:t> </a:t>
            </a:r>
            <a:r>
              <a:rPr lang="et-EE" dirty="0" smtClean="0"/>
              <a:t>levik ja </a:t>
            </a:r>
            <a:r>
              <a:rPr lang="en-US" dirty="0" err="1" smtClean="0"/>
              <a:t>osakaal</a:t>
            </a:r>
            <a:r>
              <a:rPr lang="et-EE" smtClean="0"/>
              <a:t> 2015 ja 2016</a:t>
            </a:r>
            <a:r>
              <a:rPr lang="et-EE" dirty="0" smtClean="0"/>
              <a:t/>
            </a:r>
            <a:br>
              <a:rPr lang="et-EE" dirty="0" smtClean="0"/>
            </a:br>
            <a:r>
              <a:rPr lang="et-EE" dirty="0" smtClean="0"/>
              <a:t>Euroopa Liidus</a:t>
            </a:r>
            <a:endParaRPr lang="en-US" dirty="0"/>
          </a:p>
        </p:txBody>
      </p:sp>
      <p:pic>
        <p:nvPicPr>
          <p:cNvPr id="4" name="Content Placeholder 3" descr="Screenshot 2015-09-21 23.35.42.p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377" y="1620069"/>
            <a:ext cx="7344816" cy="4824536"/>
          </a:xfrm>
        </p:spPr>
      </p:pic>
    </p:spTree>
    <p:extLst>
      <p:ext uri="{BB962C8B-B14F-4D97-AF65-F5344CB8AC3E}">
        <p14:creationId xmlns:p14="http://schemas.microsoft.com/office/powerpoint/2010/main" val="118467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72769" y="331809"/>
            <a:ext cx="8099584" cy="646422"/>
          </a:xfrm>
        </p:spPr>
        <p:txBody>
          <a:bodyPr>
            <a:normAutofit fontScale="90000"/>
          </a:bodyPr>
          <a:lstStyle/>
          <a:p>
            <a:r>
              <a:rPr lang="et-EE" dirty="0" smtClean="0"/>
              <a:t>E-arved—mahud ja potentsiaal Euroopas</a:t>
            </a:r>
            <a:endParaRPr lang="et-EE" dirty="0"/>
          </a:p>
        </p:txBody>
      </p:sp>
      <p:sp>
        <p:nvSpPr>
          <p:cNvPr id="9218" name="Content Placeholder 2"/>
          <p:cNvSpPr>
            <a:spLocks noGrp="1"/>
          </p:cNvSpPr>
          <p:nvPr>
            <p:ph idx="1"/>
          </p:nvPr>
        </p:nvSpPr>
        <p:spPr>
          <a:xfrm>
            <a:off x="611336" y="1476053"/>
            <a:ext cx="8388201" cy="4896544"/>
          </a:xfrm>
        </p:spPr>
        <p:txBody>
          <a:bodyPr/>
          <a:lstStyle/>
          <a:p>
            <a:pPr defTabSz="266700"/>
            <a:r>
              <a:rPr lang="et-EE" sz="2400" dirty="0" smtClean="0"/>
              <a:t>Aastas liigub  Euroopas </a:t>
            </a:r>
            <a:r>
              <a:rPr lang="et-EE" sz="2400" b="1" dirty="0" smtClean="0">
                <a:solidFill>
                  <a:srgbClr val="0084D1"/>
                </a:solidFill>
              </a:rPr>
              <a:t>35 miljardit arvet</a:t>
            </a:r>
          </a:p>
          <a:p>
            <a:r>
              <a:rPr lang="et-EE" sz="2400" dirty="0" smtClean="0"/>
              <a:t>Umbes 20%, .st </a:t>
            </a:r>
            <a:r>
              <a:rPr lang="et-EE" sz="2400" b="1" dirty="0" smtClean="0">
                <a:solidFill>
                  <a:srgbClr val="0084D1"/>
                </a:solidFill>
              </a:rPr>
              <a:t>7  mlrd on e-arvet</a:t>
            </a:r>
          </a:p>
          <a:p>
            <a:r>
              <a:rPr lang="et-EE" sz="2400" dirty="0" smtClean="0"/>
              <a:t>Asendades paberarved e-arvetega, oleks võimalik </a:t>
            </a:r>
          </a:p>
          <a:p>
            <a:pPr marL="723900" lvl="1" indent="-457200">
              <a:buFont typeface="Wingdings" pitchFamily="2" charset="2"/>
              <a:buChar char="ü"/>
            </a:pPr>
            <a:endParaRPr lang="et-EE" sz="2400" dirty="0" smtClean="0"/>
          </a:p>
          <a:p>
            <a:pPr marL="723900" lvl="1" indent="-457200">
              <a:buFont typeface="Wingdings" pitchFamily="2" charset="2"/>
              <a:buChar char="ü"/>
            </a:pPr>
            <a:r>
              <a:rPr lang="et-EE" sz="2400" dirty="0" smtClean="0"/>
              <a:t>kulusid kokku hoida kuni </a:t>
            </a:r>
            <a:r>
              <a:rPr lang="et-EE" sz="2400" b="1" dirty="0" smtClean="0">
                <a:solidFill>
                  <a:srgbClr val="0084D1"/>
                </a:solidFill>
              </a:rPr>
              <a:t>18 mlrd eurot aastas</a:t>
            </a:r>
          </a:p>
          <a:p>
            <a:pPr marL="723900" lvl="1" indent="-457200">
              <a:buFont typeface="Wingdings" pitchFamily="2" charset="2"/>
              <a:buChar char="ü"/>
            </a:pPr>
            <a:endParaRPr lang="et-EE" sz="2400" b="1" dirty="0" smtClean="0">
              <a:solidFill>
                <a:srgbClr val="0084D1"/>
              </a:solidFill>
            </a:endParaRPr>
          </a:p>
          <a:p>
            <a:pPr marL="723900" lvl="1" indent="-457200">
              <a:buFont typeface="Wingdings" pitchFamily="2" charset="2"/>
              <a:buChar char="ü"/>
            </a:pPr>
            <a:endParaRPr lang="et-EE" sz="2400" b="1" dirty="0" smtClean="0">
              <a:solidFill>
                <a:srgbClr val="0084D1"/>
              </a:solidFill>
            </a:endParaRPr>
          </a:p>
          <a:p>
            <a:pPr marL="723900" lvl="1" indent="-457200">
              <a:spcBef>
                <a:spcPts val="1200"/>
              </a:spcBef>
              <a:buFont typeface="Wingdings" pitchFamily="2" charset="2"/>
              <a:buChar char="ü"/>
            </a:pPr>
            <a:endParaRPr lang="et-EE" sz="2400" dirty="0" smtClean="0"/>
          </a:p>
          <a:p>
            <a:pPr marL="723900" lvl="1" indent="-457200">
              <a:spcBef>
                <a:spcPts val="1200"/>
              </a:spcBef>
              <a:buFont typeface="Wingdings" pitchFamily="2" charset="2"/>
              <a:buChar char="ü"/>
            </a:pPr>
            <a:r>
              <a:rPr lang="et-EE" sz="2400" dirty="0" smtClean="0"/>
              <a:t>säästa </a:t>
            </a:r>
            <a:r>
              <a:rPr lang="et-EE" sz="2400" b="1" dirty="0">
                <a:solidFill>
                  <a:srgbClr val="0084D1"/>
                </a:solidFill>
              </a:rPr>
              <a:t>14 miljonit puud aastas</a:t>
            </a:r>
          </a:p>
          <a:p>
            <a:endParaRPr lang="et-EE" sz="2000" dirty="0" smtClean="0"/>
          </a:p>
          <a:p>
            <a:endParaRPr lang="et-EE" sz="2000" dirty="0" smtClean="0"/>
          </a:p>
          <a:p>
            <a:endParaRPr lang="et-EE" sz="2000" dirty="0"/>
          </a:p>
        </p:txBody>
      </p:sp>
      <p:sp>
        <p:nvSpPr>
          <p:cNvPr id="4" name="Rectangle 3"/>
          <p:cNvSpPr/>
          <p:nvPr/>
        </p:nvSpPr>
        <p:spPr>
          <a:xfrm>
            <a:off x="7092057" y="1548061"/>
            <a:ext cx="1550144" cy="700789"/>
          </a:xfrm>
          <a:prstGeom prst="rect">
            <a:avLst/>
          </a:prstGeom>
          <a:solidFill>
            <a:srgbClr val="C0504D"/>
          </a:solidFill>
        </p:spPr>
        <p:txBody>
          <a:bodyPr wrap="none" lIns="90507" tIns="45254" rIns="90507" bIns="45254">
            <a:spAutoFit/>
          </a:bodyPr>
          <a:lstStyle/>
          <a:p>
            <a:pPr>
              <a:defRPr/>
            </a:pPr>
            <a:r>
              <a:rPr lang="et-EE" sz="3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35 mlrd</a:t>
            </a:r>
            <a:endParaRPr lang="et-EE"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6" descr="trees.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057" y="4572397"/>
            <a:ext cx="1543671" cy="16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euros-loads-of-money.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033" y="3132237"/>
            <a:ext cx="1943650"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417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additive="base">
                                        <p:cTn id="7" dur="2000" fill="hold"/>
                                        <p:tgtEl>
                                          <p:spTgt spid="9218">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921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ppt_x"/>
                                          </p:val>
                                        </p:tav>
                                        <p:tav tm="100000">
                                          <p:val>
                                            <p:strVal val="#ppt_x"/>
                                          </p:val>
                                        </p:tav>
                                      </p:tavLst>
                                    </p:anim>
                                    <p:anim calcmode="lin" valueType="num">
                                      <p:cBhvr additive="base">
                                        <p:cTn id="12" dur="2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18">
                                            <p:txEl>
                                              <p:pRg st="1" end="1"/>
                                            </p:txEl>
                                          </p:spTgt>
                                        </p:tgtEl>
                                        <p:attrNameLst>
                                          <p:attrName>style.visibility</p:attrName>
                                        </p:attrNameLst>
                                      </p:cBhvr>
                                      <p:to>
                                        <p:strVal val="visible"/>
                                      </p:to>
                                    </p:set>
                                    <p:anim calcmode="lin" valueType="num">
                                      <p:cBhvr additive="base">
                                        <p:cTn id="15" dur="2000" fill="hold"/>
                                        <p:tgtEl>
                                          <p:spTgt spid="9218">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92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218">
                                            <p:txEl>
                                              <p:pRg st="2" end="2"/>
                                            </p:txEl>
                                          </p:spTgt>
                                        </p:tgtEl>
                                        <p:attrNameLst>
                                          <p:attrName>style.visibility</p:attrName>
                                        </p:attrNameLst>
                                      </p:cBhvr>
                                      <p:to>
                                        <p:strVal val="visible"/>
                                      </p:to>
                                    </p:set>
                                    <p:anim calcmode="lin" valueType="num">
                                      <p:cBhvr additive="base">
                                        <p:cTn id="21" dur="2000" fill="hold"/>
                                        <p:tgtEl>
                                          <p:spTgt spid="9218">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92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218">
                                            <p:txEl>
                                              <p:pRg st="4" end="4"/>
                                            </p:txEl>
                                          </p:spTgt>
                                        </p:tgtEl>
                                        <p:attrNameLst>
                                          <p:attrName>style.visibility</p:attrName>
                                        </p:attrNameLst>
                                      </p:cBhvr>
                                      <p:to>
                                        <p:strVal val="visible"/>
                                      </p:to>
                                    </p:set>
                                    <p:anim calcmode="lin" valueType="num">
                                      <p:cBhvr additive="base">
                                        <p:cTn id="27" dur="2000" fill="hold"/>
                                        <p:tgtEl>
                                          <p:spTgt spid="9218">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9218">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2000" fill="hold"/>
                                        <p:tgtEl>
                                          <p:spTgt spid="8"/>
                                        </p:tgtEl>
                                        <p:attrNameLst>
                                          <p:attrName>ppt_x</p:attrName>
                                        </p:attrNameLst>
                                      </p:cBhvr>
                                      <p:tavLst>
                                        <p:tav tm="0">
                                          <p:val>
                                            <p:strVal val="#ppt_x"/>
                                          </p:val>
                                        </p:tav>
                                        <p:tav tm="100000">
                                          <p:val>
                                            <p:strVal val="#ppt_x"/>
                                          </p:val>
                                        </p:tav>
                                      </p:tavLst>
                                    </p:anim>
                                    <p:anim calcmode="lin" valueType="num">
                                      <p:cBhvr additive="base">
                                        <p:cTn id="32"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8">
                                            <p:txEl>
                                              <p:pRg st="8" end="8"/>
                                            </p:txEl>
                                          </p:spTgt>
                                        </p:tgtEl>
                                        <p:attrNameLst>
                                          <p:attrName>style.visibility</p:attrName>
                                        </p:attrNameLst>
                                      </p:cBhvr>
                                      <p:to>
                                        <p:strVal val="visible"/>
                                      </p:to>
                                    </p:set>
                                    <p:anim calcmode="lin" valueType="num">
                                      <p:cBhvr additive="base">
                                        <p:cTn id="37" dur="2000" fill="hold"/>
                                        <p:tgtEl>
                                          <p:spTgt spid="9218">
                                            <p:txEl>
                                              <p:pRg st="8" end="8"/>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9218">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2000" fill="hold"/>
                                        <p:tgtEl>
                                          <p:spTgt spid="7"/>
                                        </p:tgtEl>
                                        <p:attrNameLst>
                                          <p:attrName>ppt_x</p:attrName>
                                        </p:attrNameLst>
                                      </p:cBhvr>
                                      <p:tavLst>
                                        <p:tav tm="0">
                                          <p:val>
                                            <p:strVal val="#ppt_x"/>
                                          </p:val>
                                        </p:tav>
                                        <p:tav tm="100000">
                                          <p:val>
                                            <p:strVal val="#ppt_x"/>
                                          </p:val>
                                        </p:tav>
                                      </p:tavLst>
                                    </p:anim>
                                    <p:anim calcmode="lin" valueType="num">
                                      <p:cBhvr additive="base">
                                        <p:cTn id="42"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uiExpand="1"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67321" y="395933"/>
            <a:ext cx="7920000" cy="1080000"/>
          </a:xfrm>
        </p:spPr>
        <p:txBody>
          <a:bodyPr/>
          <a:lstStyle/>
          <a:p>
            <a:pPr eaLnBrk="1" hangingPunct="1"/>
            <a:r>
              <a:rPr lang="et-EE" dirty="0" smtClean="0"/>
              <a:t>Suurte ettevõtete ja riikide huvi e-arvetele üleminekuks</a:t>
            </a:r>
          </a:p>
        </p:txBody>
      </p:sp>
      <p:sp>
        <p:nvSpPr>
          <p:cNvPr id="31747" name="Content Placeholder 2"/>
          <p:cNvSpPr>
            <a:spLocks noGrp="1"/>
          </p:cNvSpPr>
          <p:nvPr>
            <p:ph idx="1"/>
          </p:nvPr>
        </p:nvSpPr>
        <p:spPr>
          <a:xfrm>
            <a:off x="539329" y="1476053"/>
            <a:ext cx="7920000" cy="4513263"/>
          </a:xfrm>
        </p:spPr>
        <p:txBody>
          <a:bodyPr/>
          <a:lstStyle/>
          <a:p>
            <a:pPr eaLnBrk="1" hangingPunct="1">
              <a:buFont typeface="Arial" charset="0"/>
              <a:buNone/>
            </a:pPr>
            <a:r>
              <a:rPr lang="et-EE" sz="3600" b="1" dirty="0" smtClean="0">
                <a:solidFill>
                  <a:srgbClr val="0084D1"/>
                </a:solidFill>
                <a:ea typeface="Microsoft YaHei" panose="020B0503020204020204" pitchFamily="34" charset="-122"/>
                <a:cs typeface="Tahoma" pitchFamily="34" charset="0"/>
                <a:sym typeface="OliJo-Bold" charset="0"/>
              </a:rPr>
              <a:t>On erinevad põhjused:</a:t>
            </a:r>
          </a:p>
          <a:p>
            <a:pPr marL="533400" lvl="1" indent="-533400" eaLnBrk="1" hangingPunct="1">
              <a:buFont typeface="Courier New" pitchFamily="49" charset="0"/>
              <a:buChar char="o"/>
            </a:pPr>
            <a:r>
              <a:rPr lang="et-EE" dirty="0" smtClean="0"/>
              <a:t>Väline surve — tarnijad või kliendid (telekom ja </a:t>
            </a:r>
            <a:r>
              <a:rPr lang="et-EE" dirty="0" err="1" smtClean="0"/>
              <a:t>kommunaalid</a:t>
            </a:r>
            <a:r>
              <a:rPr lang="et-EE" dirty="0" smtClean="0"/>
              <a:t> - B2C; suured jaeketid B2B)</a:t>
            </a:r>
          </a:p>
          <a:p>
            <a:pPr marL="533400" lvl="1" indent="-533400" eaLnBrk="1" hangingPunct="1">
              <a:spcBef>
                <a:spcPts val="600"/>
              </a:spcBef>
              <a:buFont typeface="Courier New" pitchFamily="49" charset="0"/>
              <a:buChar char="o"/>
            </a:pPr>
            <a:r>
              <a:rPr lang="et-EE" dirty="0" smtClean="0"/>
              <a:t>Sisemine kulusurve</a:t>
            </a:r>
          </a:p>
          <a:p>
            <a:pPr marL="533400" lvl="1" indent="-533400" eaLnBrk="1" hangingPunct="1">
              <a:spcBef>
                <a:spcPts val="600"/>
              </a:spcBef>
              <a:buFont typeface="Courier New" pitchFamily="49" charset="0"/>
              <a:buChar char="o"/>
            </a:pPr>
            <a:r>
              <a:rPr lang="et-EE" dirty="0" smtClean="0"/>
              <a:t>Kvaliteedi parandamise soov</a:t>
            </a:r>
          </a:p>
          <a:p>
            <a:pPr marL="533400" lvl="1" indent="-533400" eaLnBrk="1" hangingPunct="1">
              <a:spcBef>
                <a:spcPts val="600"/>
              </a:spcBef>
              <a:buFont typeface="Courier New" pitchFamily="49" charset="0"/>
              <a:buChar char="o"/>
            </a:pPr>
            <a:r>
              <a:rPr lang="et-EE" dirty="0" smtClean="0"/>
              <a:t>Avaliku sektori initsiatiivid (maksukäitumise parandamiseks, protsesside tõhustamiseks)</a:t>
            </a:r>
          </a:p>
          <a:p>
            <a:pPr marL="533400" lvl="1" indent="-533400" eaLnBrk="1" hangingPunct="1">
              <a:spcBef>
                <a:spcPts val="600"/>
              </a:spcBef>
              <a:buFont typeface="Courier New" pitchFamily="49" charset="0"/>
              <a:buChar char="o"/>
            </a:pPr>
            <a:r>
              <a:rPr lang="et-EE" dirty="0" smtClean="0"/>
              <a:t>Keskkonna säästlikkuse tõttu</a:t>
            </a:r>
          </a:p>
          <a:p>
            <a:pPr lvl="1" eaLnBrk="1" hangingPunct="1"/>
            <a:endParaRPr lang="en-US" dirty="0" smtClean="0"/>
          </a:p>
          <a:p>
            <a:pPr eaLnBrk="1" hangingPunct="1"/>
            <a:endParaRPr lang="et-EE" dirty="0"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 calcmode="lin" valueType="num">
                                      <p:cBhvr additive="base">
                                        <p:cTn id="7" dur="2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additive="base">
                                        <p:cTn id="13" dur="2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anim calcmode="lin" valueType="num">
                                      <p:cBhvr additive="base">
                                        <p:cTn id="19" dur="20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747">
                                            <p:txEl>
                                              <p:pRg st="4" end="4"/>
                                            </p:txEl>
                                          </p:spTgt>
                                        </p:tgtEl>
                                        <p:attrNameLst>
                                          <p:attrName>style.visibility</p:attrName>
                                        </p:attrNameLst>
                                      </p:cBhvr>
                                      <p:to>
                                        <p:strVal val="visible"/>
                                      </p:to>
                                    </p:set>
                                    <p:anim calcmode="lin" valueType="num">
                                      <p:cBhvr additive="base">
                                        <p:cTn id="25" dur="20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747">
                                            <p:txEl>
                                              <p:pRg st="5" end="5"/>
                                            </p:txEl>
                                          </p:spTgt>
                                        </p:tgtEl>
                                        <p:attrNameLst>
                                          <p:attrName>style.visibility</p:attrName>
                                        </p:attrNameLst>
                                      </p:cBhvr>
                                      <p:to>
                                        <p:strVal val="visible"/>
                                      </p:to>
                                    </p:set>
                                    <p:anim calcmode="lin" valueType="num">
                                      <p:cBhvr additive="base">
                                        <p:cTn id="31" dur="20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4000" dirty="0" smtClean="0"/>
              <a:t>Miks Eestile e-arved?</a:t>
            </a:r>
            <a:endParaRPr lang="en-GB" sz="4000" dirty="0"/>
          </a:p>
        </p:txBody>
      </p:sp>
      <p:sp>
        <p:nvSpPr>
          <p:cNvPr id="3" name="Content Placeholder 2"/>
          <p:cNvSpPr>
            <a:spLocks noGrp="1"/>
          </p:cNvSpPr>
          <p:nvPr>
            <p:ph idx="1"/>
          </p:nvPr>
        </p:nvSpPr>
        <p:spPr>
          <a:xfrm>
            <a:off x="467320" y="1404045"/>
            <a:ext cx="8352929" cy="5040560"/>
          </a:xfrm>
        </p:spPr>
        <p:txBody>
          <a:bodyPr/>
          <a:lstStyle/>
          <a:p>
            <a:r>
              <a:rPr lang="et-EE" sz="3000" b="1" dirty="0" smtClean="0">
                <a:solidFill>
                  <a:srgbClr val="0084D1"/>
                </a:solidFill>
              </a:rPr>
              <a:t>majanduslik kasu </a:t>
            </a:r>
            <a:r>
              <a:rPr lang="et-EE" sz="2500" dirty="0" smtClean="0"/>
              <a:t>- nt Eesti avaliku sektori võimalikuks säästuks on hinnatud u 2,5 mln </a:t>
            </a:r>
            <a:r>
              <a:rPr lang="et-EE" sz="2500" dirty="0" smtClean="0">
                <a:ea typeface="Roboto Condensed"/>
              </a:rPr>
              <a:t>€</a:t>
            </a:r>
            <a:r>
              <a:rPr lang="et-EE" sz="2500" dirty="0" smtClean="0"/>
              <a:t> ja erasektori säästuks u         80 mln </a:t>
            </a:r>
            <a:r>
              <a:rPr lang="et-EE" sz="2500" dirty="0" smtClean="0">
                <a:latin typeface="Roboto Condensed"/>
                <a:ea typeface="Roboto Condensed"/>
              </a:rPr>
              <a:t>€</a:t>
            </a:r>
            <a:r>
              <a:rPr lang="et-EE" sz="2500" dirty="0" smtClean="0"/>
              <a:t> aastas</a:t>
            </a:r>
          </a:p>
          <a:p>
            <a:pPr marL="432000" lvl="1" indent="-324000">
              <a:spcAft>
                <a:spcPts val="800"/>
              </a:spcAft>
              <a:buClr>
                <a:srgbClr val="0084D1"/>
              </a:buClr>
              <a:buFont typeface="Arial" panose="020B0604020202020204" pitchFamily="34" charset="0"/>
              <a:buChar char="•"/>
            </a:pPr>
            <a:r>
              <a:rPr lang="et-EE" sz="3000" b="1" dirty="0" smtClean="0">
                <a:solidFill>
                  <a:srgbClr val="0084D1"/>
                </a:solidFill>
              </a:rPr>
              <a:t>ajaline kokkuhoid </a:t>
            </a:r>
            <a:r>
              <a:rPr lang="et-EE" sz="2500" dirty="0" smtClean="0"/>
              <a:t>– lihtsustub ja kiireneb ostuarvete menetlemine ning arvete eest tasumine. Arve on digiarhiivist hetkega leitav</a:t>
            </a:r>
          </a:p>
          <a:p>
            <a:pPr marL="432000" lvl="1" indent="-324000">
              <a:spcAft>
                <a:spcPts val="800"/>
              </a:spcAft>
              <a:buClr>
                <a:srgbClr val="0084D1"/>
              </a:buClr>
              <a:buFont typeface="Arial" panose="020B0604020202020204" pitchFamily="34" charset="0"/>
              <a:buChar char="•"/>
            </a:pPr>
            <a:r>
              <a:rPr lang="et-EE" sz="3000" b="1" dirty="0" smtClean="0">
                <a:solidFill>
                  <a:srgbClr val="0084D1"/>
                </a:solidFill>
              </a:rPr>
              <a:t>tugi juhtide liikuvale tööviisile </a:t>
            </a:r>
            <a:r>
              <a:rPr lang="et-EE" sz="2500" dirty="0" smtClean="0"/>
              <a:t>- võimalus arvetega tegeleda paindlikult ja mobiilselt, sh ise vaadata süsteemis neile olulist infot</a:t>
            </a:r>
          </a:p>
          <a:p>
            <a:pPr marL="432000" lvl="1" indent="-324000">
              <a:spcAft>
                <a:spcPts val="800"/>
              </a:spcAft>
              <a:buClr>
                <a:srgbClr val="0084D1"/>
              </a:buClr>
              <a:buFont typeface="Arial" panose="020B0604020202020204" pitchFamily="34" charset="0"/>
              <a:buChar char="•"/>
            </a:pPr>
            <a:r>
              <a:rPr lang="et-EE" sz="3000" b="1" dirty="0" smtClean="0">
                <a:solidFill>
                  <a:srgbClr val="0084D1"/>
                </a:solidFill>
              </a:rPr>
              <a:t>mugavam ja odavam </a:t>
            </a:r>
            <a:r>
              <a:rPr lang="et-EE" sz="2500" dirty="0" smtClean="0"/>
              <a:t>-  arvete haldus</a:t>
            </a:r>
            <a:endParaRPr lang="en-GB"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Eesti 2014 vs teised Euroopa riigid</a:t>
            </a:r>
            <a:endParaRPr lang="et-EE" dirty="0"/>
          </a:p>
        </p:txBody>
      </p:sp>
      <p:graphicFrame>
        <p:nvGraphicFramePr>
          <p:cNvPr id="4" name="Content Placeholder 3"/>
          <p:cNvGraphicFramePr>
            <a:graphicFrameLocks noGrp="1"/>
          </p:cNvGraphicFramePr>
          <p:nvPr>
            <p:ph idx="1"/>
          </p:nvPr>
        </p:nvGraphicFramePr>
        <p:xfrm>
          <a:off x="467321" y="1332037"/>
          <a:ext cx="8208912"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nvGraphicFramePr>
        <p:xfrm>
          <a:off x="539330" y="3492277"/>
          <a:ext cx="8136904" cy="17281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ounded Rectangle 4"/>
          <p:cNvSpPr/>
          <p:nvPr/>
        </p:nvSpPr>
        <p:spPr>
          <a:xfrm>
            <a:off x="611337" y="5508501"/>
            <a:ext cx="7968340" cy="667527"/>
          </a:xfrm>
          <a:prstGeom prst="rect">
            <a:avLst/>
          </a:prstGeom>
          <a:solidFill>
            <a:srgbClr val="FFFF99"/>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t-EE" sz="2400" kern="1200" dirty="0" smtClean="0">
                <a:solidFill>
                  <a:schemeClr val="tx1"/>
                </a:solidFill>
              </a:rPr>
              <a:t>Euroopa statistikas nähtuv Eesti suur e-arvete % sisaldab ka </a:t>
            </a:r>
            <a:r>
              <a:rPr lang="et-EE" sz="2400" kern="1200" dirty="0" err="1" smtClean="0">
                <a:solidFill>
                  <a:schemeClr val="tx1"/>
                </a:solidFill>
              </a:rPr>
              <a:t>pdf-arveid</a:t>
            </a:r>
            <a:r>
              <a:rPr lang="et-EE" sz="2400" kern="1200" dirty="0" smtClean="0">
                <a:solidFill>
                  <a:schemeClr val="tx1"/>
                </a:solidFill>
              </a:rPr>
              <a:t>, mis ei ole e-arved. </a:t>
            </a:r>
            <a:endParaRPr lang="et-EE" sz="2400" kern="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3000" fill="hold"/>
                                        <p:tgtEl>
                                          <p:spTgt spid="8"/>
                                        </p:tgtEl>
                                        <p:attrNameLst>
                                          <p:attrName>ppt_x</p:attrName>
                                        </p:attrNameLst>
                                      </p:cBhvr>
                                      <p:tavLst>
                                        <p:tav tm="0">
                                          <p:val>
                                            <p:strVal val="#ppt_x"/>
                                          </p:val>
                                        </p:tav>
                                        <p:tav tm="100000">
                                          <p:val>
                                            <p:strVal val="#ppt_x"/>
                                          </p:val>
                                        </p:tav>
                                      </p:tavLst>
                                    </p:anim>
                                    <p:anim calcmode="lin" valueType="num">
                                      <p:cBhvr additive="base">
                                        <p:cTn id="18"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2324609" y="4236329"/>
            <a:ext cx="4251490" cy="899602"/>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lIns="63635" tIns="31818" rIns="63635" bIns="31818" anchor="ctr"/>
          <a:lstStyle/>
          <a:p>
            <a:pPr algn="ctr">
              <a:defRPr/>
            </a:pP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2" name="Rectangle 4"/>
          <p:cNvSpPr>
            <a:spLocks/>
          </p:cNvSpPr>
          <p:nvPr/>
        </p:nvSpPr>
        <p:spPr bwMode="auto">
          <a:xfrm>
            <a:off x="827361" y="1692077"/>
            <a:ext cx="7537359" cy="4752528"/>
          </a:xfrm>
          <a:prstGeom prst="rect">
            <a:avLst/>
          </a:prstGeom>
          <a:noFill/>
          <a:ln w="12700">
            <a:noFill/>
            <a:miter lim="800000"/>
            <a:headEnd type="none" w="med" len="med"/>
            <a:tailEnd type="none" w="med" len="med"/>
          </a:ln>
        </p:spPr>
        <p:txBody>
          <a:bodyPr lIns="0" tIns="0" rIns="0" bIns="0" anchor="t"/>
          <a:lstStyle/>
          <a:p>
            <a:pPr marL="318178" indent="-318178"/>
            <a:r>
              <a:rPr lang="et-EE" sz="2800" b="1" dirty="0" smtClean="0">
                <a:solidFill>
                  <a:srgbClr val="0084D1"/>
                </a:solidFill>
                <a:latin typeface="+mn-lt"/>
                <a:cs typeface="Tahoma" pitchFamily="34" charset="0"/>
                <a:sym typeface="OliJo-Bold" charset="0"/>
              </a:rPr>
              <a:t>Kasu arve saatjale</a:t>
            </a:r>
          </a:p>
          <a:p>
            <a:pPr marL="318178" indent="-318178">
              <a:spcBef>
                <a:spcPts val="600"/>
              </a:spcBef>
              <a:buFont typeface="Courier New" pitchFamily="49" charset="0"/>
              <a:buChar char="o"/>
            </a:pPr>
            <a:r>
              <a:rPr lang="et-EE" sz="2400" dirty="0" smtClean="0">
                <a:solidFill>
                  <a:srgbClr val="000000"/>
                </a:solidFill>
                <a:latin typeface="+mn-lt"/>
                <a:ea typeface="+mn-ea"/>
                <a:sym typeface="OliJo-Bold" charset="0"/>
              </a:rPr>
              <a:t>Kiire ja garanteeritud kohale jõudmine võrreldes e-posti ja paberpostiga</a:t>
            </a:r>
          </a:p>
          <a:p>
            <a:pPr marL="318178" indent="-318178">
              <a:buFont typeface="Courier New" pitchFamily="49" charset="0"/>
              <a:buChar char="o"/>
            </a:pPr>
            <a:r>
              <a:rPr lang="et-EE" sz="2400" dirty="0" smtClean="0">
                <a:solidFill>
                  <a:srgbClr val="000000"/>
                </a:solidFill>
                <a:latin typeface="+mn-lt"/>
                <a:ea typeface="+mn-ea"/>
                <a:sym typeface="OliJo-Bold" charset="0"/>
              </a:rPr>
              <a:t>Kiirem raha laekumine</a:t>
            </a:r>
          </a:p>
          <a:p>
            <a:pPr marL="318178" indent="-318178">
              <a:buFont typeface="Courier New" pitchFamily="49" charset="0"/>
              <a:buChar char="o"/>
            </a:pPr>
            <a:r>
              <a:rPr lang="et-EE" sz="2400" dirty="0" smtClean="0">
                <a:solidFill>
                  <a:srgbClr val="000000"/>
                </a:solidFill>
                <a:latin typeface="+mn-lt"/>
                <a:ea typeface="+mn-ea"/>
                <a:sym typeface="OliJo-Bold" charset="0"/>
              </a:rPr>
              <a:t>Väiksem kulu (saatmiskulu)</a:t>
            </a:r>
          </a:p>
          <a:p>
            <a:pPr marL="318178" indent="-318178">
              <a:buFont typeface="Courier New" pitchFamily="49" charset="0"/>
              <a:buChar char="o"/>
            </a:pPr>
            <a:endParaRPr lang="et-EE" sz="1700" dirty="0" smtClean="0">
              <a:latin typeface="Tahoma" pitchFamily="34" charset="0"/>
              <a:ea typeface="OliJo-Bold" charset="0"/>
              <a:cs typeface="Tahoma" pitchFamily="34" charset="0"/>
              <a:sym typeface="OliJo-Bold" charset="0"/>
            </a:endParaRPr>
          </a:p>
          <a:p>
            <a:pPr marL="318178" indent="-318178"/>
            <a:r>
              <a:rPr lang="et-EE" sz="2800" b="1" dirty="0" smtClean="0">
                <a:solidFill>
                  <a:srgbClr val="0084D1"/>
                </a:solidFill>
                <a:latin typeface="+mn-lt"/>
                <a:cs typeface="Tahoma" pitchFamily="34" charset="0"/>
                <a:sym typeface="OliJo-Bold" charset="0"/>
              </a:rPr>
              <a:t>Kasu arve saajale</a:t>
            </a:r>
          </a:p>
          <a:p>
            <a:pPr marL="318178" indent="-318178">
              <a:spcBef>
                <a:spcPts val="600"/>
              </a:spcBef>
              <a:buFont typeface="Courier New" pitchFamily="49" charset="0"/>
              <a:buChar char="o"/>
            </a:pPr>
            <a:r>
              <a:rPr lang="et-EE" sz="2400" dirty="0" smtClean="0">
                <a:solidFill>
                  <a:srgbClr val="000000"/>
                </a:solidFill>
                <a:sym typeface="OliJo-Bold" charset="0"/>
              </a:rPr>
              <a:t>Vähem käsitööd andmesisestusel, vähem vigu</a:t>
            </a:r>
            <a:endParaRPr lang="et-EE" sz="2400" dirty="0" smtClean="0">
              <a:solidFill>
                <a:srgbClr val="000000"/>
              </a:solidFill>
              <a:latin typeface="+mn-lt"/>
              <a:ea typeface="+mn-ea"/>
              <a:sym typeface="OliJo-Bold" charset="0"/>
            </a:endParaRPr>
          </a:p>
          <a:p>
            <a:pPr marL="318178" indent="-318178">
              <a:spcBef>
                <a:spcPts val="600"/>
              </a:spcBef>
              <a:buFont typeface="Courier New" pitchFamily="49" charset="0"/>
              <a:buChar char="o"/>
            </a:pPr>
            <a:r>
              <a:rPr lang="et-EE" sz="2400" dirty="0" smtClean="0">
                <a:solidFill>
                  <a:srgbClr val="000000"/>
                </a:solidFill>
                <a:latin typeface="+mn-lt"/>
                <a:ea typeface="+mn-ea"/>
                <a:sym typeface="OliJo-Bold" charset="0"/>
              </a:rPr>
              <a:t>Kiirem menetlus</a:t>
            </a:r>
          </a:p>
          <a:p>
            <a:pPr marL="318178" indent="-318178">
              <a:spcBef>
                <a:spcPts val="600"/>
              </a:spcBef>
              <a:buFont typeface="Courier New" pitchFamily="49" charset="0"/>
              <a:buChar char="o"/>
            </a:pPr>
            <a:r>
              <a:rPr lang="et-EE" sz="2400" dirty="0" smtClean="0">
                <a:solidFill>
                  <a:srgbClr val="000000"/>
                </a:solidFill>
                <a:latin typeface="+mn-lt"/>
                <a:ea typeface="+mn-ea"/>
                <a:sym typeface="OliJo-Bold" charset="0"/>
              </a:rPr>
              <a:t>Väiksem kulu (personalikulu, haldus- ja säilitamiskulu)</a:t>
            </a:r>
          </a:p>
          <a:p>
            <a:pPr marL="318178" indent="-318178">
              <a:buFont typeface="Courier New" pitchFamily="49" charset="0"/>
              <a:buChar char="o"/>
            </a:pPr>
            <a:r>
              <a:rPr lang="et-EE" sz="2400" dirty="0" smtClean="0">
                <a:solidFill>
                  <a:srgbClr val="000000"/>
                </a:solidFill>
                <a:latin typeface="+mn-lt"/>
                <a:ea typeface="+mn-ea"/>
                <a:sym typeface="OliJo-Bold" charset="0"/>
              </a:rPr>
              <a:t>Elektrooniline arhiiv </a:t>
            </a:r>
          </a:p>
          <a:p>
            <a:pPr marL="318178" indent="-318178">
              <a:buFont typeface="Courier New" pitchFamily="49" charset="0"/>
              <a:buChar char="o"/>
            </a:pPr>
            <a:endParaRPr lang="et-EE" sz="1700" b="1" dirty="0" smtClean="0">
              <a:latin typeface="Tahoma" pitchFamily="34" charset="0"/>
              <a:ea typeface="OliJo-Bold" charset="0"/>
              <a:cs typeface="Tahoma" pitchFamily="34" charset="0"/>
              <a:sym typeface="OliJo-Bold" charset="0"/>
            </a:endParaRPr>
          </a:p>
          <a:p>
            <a:pPr marL="318178" indent="-318178"/>
            <a:endParaRPr lang="et-EE" sz="1700" dirty="0">
              <a:latin typeface="Tahoma" pitchFamily="34" charset="0"/>
              <a:ea typeface="OliJo-Bold" charset="0"/>
              <a:cs typeface="Tahoma" pitchFamily="34" charset="0"/>
              <a:sym typeface="OliJo-Bold" charset="0"/>
            </a:endParaRPr>
          </a:p>
        </p:txBody>
      </p:sp>
      <p:sp>
        <p:nvSpPr>
          <p:cNvPr id="38" name="Rectangle 37"/>
          <p:cNvSpPr/>
          <p:nvPr/>
        </p:nvSpPr>
        <p:spPr>
          <a:xfrm>
            <a:off x="2555553" y="5436493"/>
            <a:ext cx="4251490" cy="899602"/>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lIns="63635" tIns="31818" rIns="63635" bIns="31818" anchor="ctr"/>
          <a:lstStyle/>
          <a:p>
            <a:pPr algn="ctr">
              <a:defRPr/>
            </a:pP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Title 1"/>
          <p:cNvSpPr>
            <a:spLocks noGrp="1"/>
          </p:cNvSpPr>
          <p:nvPr>
            <p:ph type="title"/>
          </p:nvPr>
        </p:nvSpPr>
        <p:spPr>
          <a:xfrm>
            <a:off x="467321" y="539949"/>
            <a:ext cx="8079223" cy="646422"/>
          </a:xfrm>
        </p:spPr>
        <p:txBody>
          <a:bodyPr>
            <a:normAutofit/>
          </a:bodyPr>
          <a:lstStyle/>
          <a:p>
            <a:pPr algn="l"/>
            <a:r>
              <a:rPr lang="et-EE" dirty="0" smtClean="0">
                <a:latin typeface="Roboto Condensed" pitchFamily="2" charset="0"/>
                <a:ea typeface="Roboto Condensed" pitchFamily="2" charset="0"/>
              </a:rPr>
              <a:t>E-arvete kasu osapooltele </a:t>
            </a:r>
            <a:endParaRPr lang="et-EE" dirty="0">
              <a:latin typeface="Roboto Condensed" pitchFamily="2" charset="0"/>
              <a:ea typeface="Roboto Condensed" pitchFamily="2" charset="0"/>
            </a:endParaRPr>
          </a:p>
        </p:txBody>
      </p:sp>
    </p:spTree>
    <p:extLst>
      <p:ext uri="{BB962C8B-B14F-4D97-AF65-F5344CB8AC3E}">
        <p14:creationId xmlns:p14="http://schemas.microsoft.com/office/powerpoint/2010/main" val="11889873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animEffect transition="in" filter="fade">
                                      <p:cBhvr>
                                        <p:cTn id="11" dur="2000"/>
                                        <p:tgtEl>
                                          <p:spTgt spid="32">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2">
                                            <p:txEl>
                                              <p:pRg st="2" end="2"/>
                                            </p:txEl>
                                          </p:spTgt>
                                        </p:tgtEl>
                                        <p:attrNameLst>
                                          <p:attrName>style.visibility</p:attrName>
                                        </p:attrNameLst>
                                      </p:cBhvr>
                                      <p:to>
                                        <p:strVal val="visible"/>
                                      </p:to>
                                    </p:set>
                                    <p:animEffect transition="in" filter="fade">
                                      <p:cBhvr>
                                        <p:cTn id="14" dur="2000"/>
                                        <p:tgtEl>
                                          <p:spTgt spid="32">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2">
                                            <p:txEl>
                                              <p:pRg st="3" end="3"/>
                                            </p:txEl>
                                          </p:spTgt>
                                        </p:tgtEl>
                                        <p:attrNameLst>
                                          <p:attrName>style.visibility</p:attrName>
                                        </p:attrNameLst>
                                      </p:cBhvr>
                                      <p:to>
                                        <p:strVal val="visible"/>
                                      </p:to>
                                    </p:set>
                                    <p:animEffect transition="in" filter="fade">
                                      <p:cBhvr>
                                        <p:cTn id="17" dur="2000"/>
                                        <p:tgtEl>
                                          <p:spTgt spid="3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xEl>
                                              <p:pRg st="5" end="5"/>
                                            </p:txEl>
                                          </p:spTgt>
                                        </p:tgtEl>
                                        <p:attrNameLst>
                                          <p:attrName>style.visibility</p:attrName>
                                        </p:attrNameLst>
                                      </p:cBhvr>
                                      <p:to>
                                        <p:strVal val="visible"/>
                                      </p:to>
                                    </p:set>
                                    <p:animEffect transition="in" filter="fade">
                                      <p:cBhvr>
                                        <p:cTn id="22" dur="3000"/>
                                        <p:tgtEl>
                                          <p:spTgt spid="32">
                                            <p:txEl>
                                              <p:pRg st="5" end="5"/>
                                            </p:txEl>
                                          </p:spTgt>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32">
                                            <p:txEl>
                                              <p:pRg st="6" end="6"/>
                                            </p:txEl>
                                          </p:spTgt>
                                        </p:tgtEl>
                                        <p:attrNameLst>
                                          <p:attrName>style.visibility</p:attrName>
                                        </p:attrNameLst>
                                      </p:cBhvr>
                                      <p:to>
                                        <p:strVal val="visible"/>
                                      </p:to>
                                    </p:set>
                                    <p:animEffect transition="in" filter="fade">
                                      <p:cBhvr>
                                        <p:cTn id="26" dur="2000"/>
                                        <p:tgtEl>
                                          <p:spTgt spid="32">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2">
                                            <p:txEl>
                                              <p:pRg st="7" end="7"/>
                                            </p:txEl>
                                          </p:spTgt>
                                        </p:tgtEl>
                                        <p:attrNameLst>
                                          <p:attrName>style.visibility</p:attrName>
                                        </p:attrNameLst>
                                      </p:cBhvr>
                                      <p:to>
                                        <p:strVal val="visible"/>
                                      </p:to>
                                    </p:set>
                                    <p:animEffect transition="in" filter="fade">
                                      <p:cBhvr>
                                        <p:cTn id="29" dur="2000"/>
                                        <p:tgtEl>
                                          <p:spTgt spid="32">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2">
                                            <p:txEl>
                                              <p:pRg st="8" end="8"/>
                                            </p:txEl>
                                          </p:spTgt>
                                        </p:tgtEl>
                                        <p:attrNameLst>
                                          <p:attrName>style.visibility</p:attrName>
                                        </p:attrNameLst>
                                      </p:cBhvr>
                                      <p:to>
                                        <p:strVal val="visible"/>
                                      </p:to>
                                    </p:set>
                                    <p:animEffect transition="in" filter="fade">
                                      <p:cBhvr>
                                        <p:cTn id="32" dur="2000"/>
                                        <p:tgtEl>
                                          <p:spTgt spid="32">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2">
                                            <p:txEl>
                                              <p:pRg st="9" end="9"/>
                                            </p:txEl>
                                          </p:spTgt>
                                        </p:tgtEl>
                                        <p:attrNameLst>
                                          <p:attrName>style.visibility</p:attrName>
                                        </p:attrNameLst>
                                      </p:cBhvr>
                                      <p:to>
                                        <p:strVal val="visible"/>
                                      </p:to>
                                    </p:set>
                                    <p:animEffect transition="in" filter="fade">
                                      <p:cBhvr>
                                        <p:cTn id="35" dur="2000"/>
                                        <p:tgtEl>
                                          <p:spTgt spid="3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179909"/>
            <a:ext cx="8317012" cy="1080000"/>
          </a:xfrm>
        </p:spPr>
        <p:txBody>
          <a:bodyPr>
            <a:normAutofit fontScale="90000"/>
          </a:bodyPr>
          <a:lstStyle/>
          <a:p>
            <a:r>
              <a:rPr lang="et-EE" dirty="0" smtClean="0"/>
              <a:t>Mikro-, väike- ja keskmise suurusega ettevõte kulude saldo üleminekul e-müügiarvetele</a:t>
            </a:r>
            <a:endParaRPr lang="et-EE" dirty="0"/>
          </a:p>
        </p:txBody>
      </p:sp>
      <p:graphicFrame>
        <p:nvGraphicFramePr>
          <p:cNvPr id="4" name="Content Placeholder 3"/>
          <p:cNvGraphicFramePr>
            <a:graphicFrameLocks noGrp="1"/>
          </p:cNvGraphicFramePr>
          <p:nvPr>
            <p:ph idx="1"/>
          </p:nvPr>
        </p:nvGraphicFramePr>
        <p:xfrm>
          <a:off x="0" y="1768476"/>
          <a:ext cx="6012755" cy="2515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948041" y="3838921"/>
            <a:ext cx="936104" cy="467051"/>
          </a:xfrm>
          <a:prstGeom prst="rect">
            <a:avLst/>
          </a:prstGeom>
          <a:noFill/>
        </p:spPr>
        <p:txBody>
          <a:bodyPr wrap="square" rtlCol="0">
            <a:spAutoFit/>
          </a:bodyPr>
          <a:lstStyle/>
          <a:p>
            <a:r>
              <a:rPr lang="et-EE" sz="2400" b="1" smtClean="0">
                <a:solidFill>
                  <a:schemeClr val="bg1"/>
                </a:solidFill>
              </a:rPr>
              <a:t>€</a:t>
            </a:r>
            <a:endParaRPr lang="et-EE" sz="2400" b="1">
              <a:solidFill>
                <a:schemeClr val="bg1"/>
              </a:solidFill>
            </a:endParaRPr>
          </a:p>
        </p:txBody>
      </p:sp>
      <p:sp>
        <p:nvSpPr>
          <p:cNvPr id="10" name="Oval 9"/>
          <p:cNvSpPr/>
          <p:nvPr/>
        </p:nvSpPr>
        <p:spPr bwMode="auto">
          <a:xfrm>
            <a:off x="3275633" y="4716413"/>
            <a:ext cx="2736304" cy="936104"/>
          </a:xfrm>
          <a:prstGeom prst="ellipse">
            <a:avLst/>
          </a:prstGeom>
          <a:solidFill>
            <a:srgbClr val="0084D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r>
              <a:rPr kumimoji="0" lang="et-EE" sz="2800" b="0" i="0" u="none" strike="noStrike" cap="none" normalizeH="0" baseline="0" smtClean="0">
                <a:ln>
                  <a:noFill/>
                </a:ln>
                <a:solidFill>
                  <a:schemeClr val="bg1"/>
                </a:solidFill>
                <a:effectLst/>
                <a:latin typeface="Roboto Condensed" panose="02000000000000000000" pitchFamily="2" charset="0"/>
                <a:ea typeface="Microsoft YaHei" panose="020B0503020204020204" pitchFamily="34" charset="-122"/>
              </a:rPr>
              <a:t>319 770 </a:t>
            </a:r>
            <a:r>
              <a:rPr kumimoji="0" lang="et-EE" sz="2800" b="0" i="0" u="none" strike="noStrike" cap="none" normalizeH="0" baseline="0" smtClean="0">
                <a:ln>
                  <a:noFill/>
                </a:ln>
                <a:solidFill>
                  <a:schemeClr val="bg1"/>
                </a:solidFill>
                <a:effectLst/>
                <a:latin typeface="Roboto Condensed"/>
                <a:ea typeface="Roboto Condensed"/>
              </a:rPr>
              <a:t>€ </a:t>
            </a:r>
            <a:endParaRPr kumimoji="0" lang="et-EE" sz="2800" b="0" i="0" u="none" strike="noStrike" cap="none" normalizeH="0" baseline="0" smtClean="0">
              <a:ln>
                <a:noFill/>
              </a:ln>
              <a:solidFill>
                <a:schemeClr val="bg1"/>
              </a:solidFill>
              <a:effectLst/>
              <a:latin typeface="Roboto Condensed" panose="02000000000000000000" pitchFamily="2" charset="0"/>
              <a:ea typeface="Microsoft YaHei" panose="020B0503020204020204" pitchFamily="34" charset="-122"/>
            </a:endParaRPr>
          </a:p>
        </p:txBody>
      </p:sp>
      <p:sp>
        <p:nvSpPr>
          <p:cNvPr id="14" name="Oval 13"/>
          <p:cNvSpPr/>
          <p:nvPr/>
        </p:nvSpPr>
        <p:spPr bwMode="auto">
          <a:xfrm>
            <a:off x="6155953" y="3636293"/>
            <a:ext cx="2664296" cy="936104"/>
          </a:xfrm>
          <a:prstGeom prst="ellipse">
            <a:avLst/>
          </a:prstGeom>
          <a:solidFill>
            <a:srgbClr val="0084D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r>
              <a:rPr kumimoji="0" lang="et-EE" sz="2800" b="0" i="0" u="none" strike="noStrike" cap="none" normalizeH="0" baseline="0" smtClean="0">
                <a:ln>
                  <a:noFill/>
                </a:ln>
                <a:solidFill>
                  <a:schemeClr val="bg1"/>
                </a:solidFill>
                <a:effectLst/>
                <a:latin typeface="Roboto Condensed" panose="02000000000000000000" pitchFamily="2" charset="0"/>
                <a:ea typeface="Microsoft YaHei" panose="020B0503020204020204" pitchFamily="34" charset="-122"/>
              </a:rPr>
              <a:t>- 26 744 </a:t>
            </a:r>
            <a:r>
              <a:rPr kumimoji="0" lang="et-EE" sz="2800" b="0" i="0" u="none" strike="noStrike" cap="none" normalizeH="0" baseline="0" smtClean="0">
                <a:ln>
                  <a:noFill/>
                </a:ln>
                <a:solidFill>
                  <a:schemeClr val="bg1"/>
                </a:solidFill>
                <a:effectLst/>
                <a:latin typeface="Roboto Condensed"/>
                <a:ea typeface="Roboto Condensed"/>
              </a:rPr>
              <a:t>€</a:t>
            </a:r>
            <a:endParaRPr kumimoji="0" lang="et-EE" sz="2800" b="0" i="0" u="none" strike="noStrike" cap="none" normalizeH="0" baseline="0" smtClean="0">
              <a:ln>
                <a:noFill/>
              </a:ln>
              <a:solidFill>
                <a:schemeClr val="bg1"/>
              </a:solidFill>
              <a:effectLst/>
              <a:latin typeface="Roboto Condensed" panose="02000000000000000000" pitchFamily="2" charset="0"/>
              <a:ea typeface="Microsoft YaHei" panose="020B0503020204020204" pitchFamily="34" charset="-122"/>
            </a:endParaRPr>
          </a:p>
        </p:txBody>
      </p:sp>
      <p:sp>
        <p:nvSpPr>
          <p:cNvPr id="15" name="Rounded Rectangular Callout 14"/>
          <p:cNvSpPr/>
          <p:nvPr/>
        </p:nvSpPr>
        <p:spPr bwMode="auto">
          <a:xfrm>
            <a:off x="3995713" y="1620069"/>
            <a:ext cx="3312368" cy="720080"/>
          </a:xfrm>
          <a:prstGeom prst="wedgeRoundRectCallout">
            <a:avLst>
              <a:gd name="adj1" fmla="val -1806"/>
              <a:gd name="adj2" fmla="val 95128"/>
              <a:gd name="adj3" fmla="val 16667"/>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t-EE" sz="1400" b="1" smtClean="0">
                <a:latin typeface="EYInterstate Light"/>
                <a:ea typeface="Times New Roman"/>
                <a:cs typeface="Times New Roman"/>
              </a:rPr>
              <a:t>1,14 mil arve  e-arvena koostamise ja saatmise kulu</a:t>
            </a:r>
            <a:endParaRPr lang="et-EE" sz="1400" b="1">
              <a:latin typeface="EYInterstate Light"/>
              <a:ea typeface="Times New Roman"/>
              <a:cs typeface="Times New Roman"/>
            </a:endParaRPr>
          </a:p>
        </p:txBody>
      </p:sp>
      <p:sp>
        <p:nvSpPr>
          <p:cNvPr id="16" name="Rounded Rectangular Callout 15"/>
          <p:cNvSpPr/>
          <p:nvPr/>
        </p:nvSpPr>
        <p:spPr bwMode="auto">
          <a:xfrm>
            <a:off x="2483545" y="5868541"/>
            <a:ext cx="3312368" cy="720080"/>
          </a:xfrm>
          <a:prstGeom prst="wedgeRoundRectCallout">
            <a:avLst>
              <a:gd name="adj1" fmla="val -3723"/>
              <a:gd name="adj2" fmla="val -84769"/>
              <a:gd name="adj3" fmla="val 16667"/>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spcBef>
                <a:spcPts val="300"/>
              </a:spcBef>
              <a:spcAft>
                <a:spcPts val="300"/>
              </a:spcAft>
            </a:pPr>
            <a:r>
              <a:rPr lang="et-EE" sz="1400" b="1" smtClean="0">
                <a:latin typeface="EYInterstate Light"/>
                <a:ea typeface="Times New Roman"/>
                <a:cs typeface="Times New Roman"/>
              </a:rPr>
              <a:t>376 200 paberarve koostamise ja saatmise kulud</a:t>
            </a:r>
            <a:endParaRPr lang="et-EE" sz="1400" b="1">
              <a:latin typeface="EYInterstate Light"/>
              <a:ea typeface="Times New Roman"/>
              <a:cs typeface="Times New Roman"/>
            </a:endParaRPr>
          </a:p>
        </p:txBody>
      </p:sp>
      <p:sp>
        <p:nvSpPr>
          <p:cNvPr id="17" name="Minus 16"/>
          <p:cNvSpPr/>
          <p:nvPr/>
        </p:nvSpPr>
        <p:spPr bwMode="auto">
          <a:xfrm>
            <a:off x="4211737" y="3852317"/>
            <a:ext cx="720080" cy="576064"/>
          </a:xfrm>
          <a:prstGeom prst="mathMinus">
            <a:avLst/>
          </a:prstGeom>
          <a:solidFill>
            <a:srgbClr val="B5CBE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t-EE" sz="1800" b="0" i="0" u="none" strike="noStrike" cap="none" normalizeH="0" baseline="0" smtClean="0">
              <a:ln>
                <a:noFill/>
              </a:ln>
              <a:effectLst/>
              <a:latin typeface="Roboto Condensed" panose="02000000000000000000" pitchFamily="2" charset="0"/>
              <a:ea typeface="Microsoft YaHei" panose="020B0503020204020204" pitchFamily="34" charset="-122"/>
            </a:endParaRPr>
          </a:p>
        </p:txBody>
      </p:sp>
      <p:grpSp>
        <p:nvGrpSpPr>
          <p:cNvPr id="3" name="Group 17"/>
          <p:cNvGrpSpPr/>
          <p:nvPr/>
        </p:nvGrpSpPr>
        <p:grpSpPr>
          <a:xfrm>
            <a:off x="5075833" y="3492277"/>
            <a:ext cx="922370" cy="1228592"/>
            <a:chOff x="2216661" y="639176"/>
            <a:chExt cx="922370" cy="1228592"/>
          </a:xfrm>
        </p:grpSpPr>
        <p:sp>
          <p:nvSpPr>
            <p:cNvPr id="19" name="Right Arrow 18"/>
            <p:cNvSpPr/>
            <p:nvPr/>
          </p:nvSpPr>
          <p:spPr>
            <a:xfrm rot="21589435">
              <a:off x="2216661" y="639176"/>
              <a:ext cx="922370" cy="122859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Right Arrow 4"/>
            <p:cNvSpPr/>
            <p:nvPr/>
          </p:nvSpPr>
          <p:spPr>
            <a:xfrm rot="21589435">
              <a:off x="2216662" y="885319"/>
              <a:ext cx="645659" cy="7371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t-EE" sz="4800" kern="1200"/>
            </a:p>
          </p:txBody>
        </p:sp>
      </p:grpSp>
    </p:spTree>
    <p:extLst>
      <p:ext uri="{BB962C8B-B14F-4D97-AF65-F5344CB8AC3E}">
        <p14:creationId xmlns:p14="http://schemas.microsoft.com/office/powerpoint/2010/main" val="702733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sz="7100"/>
              <a:t>KUIDAS E-ARVETE RINGLUS </a:t>
            </a:r>
            <a:r>
              <a:rPr lang="en-US" sz="7100" smtClean="0"/>
              <a:t>TOIMIB</a:t>
            </a:r>
            <a:r>
              <a:rPr lang="et-EE" sz="7100" smtClean="0"/>
              <a:t>?</a:t>
            </a:r>
            <a:endParaRPr lang="en-US" sz="7100"/>
          </a:p>
        </p:txBody>
      </p:sp>
    </p:spTree>
    <p:extLst>
      <p:ext uri="{BB962C8B-B14F-4D97-AF65-F5344CB8AC3E}">
        <p14:creationId xmlns:p14="http://schemas.microsoft.com/office/powerpoint/2010/main" val="525279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15593" y="2124125"/>
            <a:ext cx="1872208" cy="397032"/>
          </a:xfrm>
          <a:prstGeom prst="rect">
            <a:avLst/>
          </a:prstGeom>
          <a:noFill/>
        </p:spPr>
        <p:txBody>
          <a:bodyPr wrap="square" rtlCol="0">
            <a:spAutoFit/>
          </a:bodyPr>
          <a:lstStyle/>
          <a:p>
            <a:endParaRPr lang="et-EE"/>
          </a:p>
        </p:txBody>
      </p:sp>
      <p:sp>
        <p:nvSpPr>
          <p:cNvPr id="9" name="TextBox 8"/>
          <p:cNvSpPr txBox="1"/>
          <p:nvPr/>
        </p:nvSpPr>
        <p:spPr>
          <a:xfrm>
            <a:off x="3067993" y="2276525"/>
            <a:ext cx="1872208" cy="397032"/>
          </a:xfrm>
          <a:prstGeom prst="rect">
            <a:avLst/>
          </a:prstGeom>
          <a:noFill/>
        </p:spPr>
        <p:txBody>
          <a:bodyPr wrap="square" rtlCol="0">
            <a:spAutoFit/>
          </a:bodyPr>
          <a:lstStyle/>
          <a:p>
            <a:endParaRPr lang="et-EE"/>
          </a:p>
        </p:txBody>
      </p:sp>
      <p:sp>
        <p:nvSpPr>
          <p:cNvPr id="10" name="TextBox 9"/>
          <p:cNvSpPr txBox="1"/>
          <p:nvPr/>
        </p:nvSpPr>
        <p:spPr>
          <a:xfrm>
            <a:off x="2771577" y="2052117"/>
            <a:ext cx="1872208" cy="397032"/>
          </a:xfrm>
          <a:prstGeom prst="rect">
            <a:avLst/>
          </a:prstGeom>
          <a:noFill/>
        </p:spPr>
        <p:txBody>
          <a:bodyPr wrap="square" rtlCol="0">
            <a:spAutoFit/>
          </a:bodyPr>
          <a:lstStyle/>
          <a:p>
            <a:endParaRPr lang="et-EE"/>
          </a:p>
        </p:txBody>
      </p:sp>
      <p:sp>
        <p:nvSpPr>
          <p:cNvPr id="24" name="Chevron 23"/>
          <p:cNvSpPr/>
          <p:nvPr/>
        </p:nvSpPr>
        <p:spPr bwMode="auto">
          <a:xfrm>
            <a:off x="899369" y="4572397"/>
            <a:ext cx="4536504" cy="576064"/>
          </a:xfrm>
          <a:prstGeom prst="chevron">
            <a:avLst/>
          </a:prstGeom>
          <a:solidFill>
            <a:srgbClr val="BFBFB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lnSpc>
                <a:spcPct val="100000"/>
              </a:lnSpc>
            </a:pPr>
            <a:r>
              <a:rPr lang="et-EE" sz="1600" dirty="0" smtClean="0"/>
              <a:t>ERP või</a:t>
            </a:r>
          </a:p>
          <a:p>
            <a:pPr marL="0" marR="0" indent="0" algn="ct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et-EE" sz="1600" i="0" u="none" strike="noStrike" cap="none" normalizeH="0" baseline="0" dirty="0" smtClean="0">
                <a:ln>
                  <a:noFill/>
                </a:ln>
                <a:effectLst/>
                <a:latin typeface="Roboto Condensed" panose="02000000000000000000" pitchFamily="2" charset="0"/>
                <a:ea typeface="Microsoft YaHei" panose="020B0503020204020204" pitchFamily="34" charset="-122"/>
              </a:rPr>
              <a:t> spetsiaalne arvehaldus (tarkvara)</a:t>
            </a:r>
          </a:p>
        </p:txBody>
      </p:sp>
      <p:sp>
        <p:nvSpPr>
          <p:cNvPr id="37" name="Chevron 36"/>
          <p:cNvSpPr/>
          <p:nvPr/>
        </p:nvSpPr>
        <p:spPr bwMode="auto">
          <a:xfrm>
            <a:off x="855067" y="2628181"/>
            <a:ext cx="1988517" cy="522907"/>
          </a:xfrm>
          <a:prstGeom prst="chevron">
            <a:avLst/>
          </a:prstGeom>
          <a:solidFill>
            <a:srgbClr val="BFBFB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r>
              <a:rPr lang="et-EE" sz="1600" smtClean="0"/>
              <a:t>Kontoritarkvara</a:t>
            </a:r>
            <a:endParaRPr kumimoji="0" lang="et-EE" sz="1600" i="0" u="none" strike="noStrike" cap="none" normalizeH="0" baseline="0" smtClean="0">
              <a:ln>
                <a:noFill/>
              </a:ln>
              <a:effectLst/>
              <a:latin typeface="Roboto Condensed" panose="02000000000000000000" pitchFamily="2" charset="0"/>
              <a:ea typeface="Microsoft YaHei" panose="020B0503020204020204" pitchFamily="34" charset="-122"/>
            </a:endParaRPr>
          </a:p>
        </p:txBody>
      </p:sp>
      <p:sp>
        <p:nvSpPr>
          <p:cNvPr id="38" name="Chevron 37"/>
          <p:cNvSpPr/>
          <p:nvPr/>
        </p:nvSpPr>
        <p:spPr bwMode="auto">
          <a:xfrm>
            <a:off x="927076" y="3943175"/>
            <a:ext cx="1944216" cy="557213"/>
          </a:xfrm>
          <a:prstGeom prst="chevron">
            <a:avLst/>
          </a:prstGeom>
          <a:solidFill>
            <a:srgbClr val="BFBFB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t-EE" sz="1600" smtClean="0"/>
              <a:t>ERP</a:t>
            </a:r>
          </a:p>
        </p:txBody>
      </p:sp>
      <p:sp>
        <p:nvSpPr>
          <p:cNvPr id="39" name="Chevron 38"/>
          <p:cNvSpPr/>
          <p:nvPr/>
        </p:nvSpPr>
        <p:spPr bwMode="auto">
          <a:xfrm>
            <a:off x="899369" y="3276253"/>
            <a:ext cx="1944216" cy="576064"/>
          </a:xfrm>
          <a:prstGeom prst="chevron">
            <a:avLst/>
          </a:prstGeom>
          <a:solidFill>
            <a:srgbClr val="BFBFB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lnSpc>
                <a:spcPct val="100000"/>
              </a:lnSpc>
            </a:pPr>
            <a:r>
              <a:rPr lang="et-EE" sz="1600" smtClean="0"/>
              <a:t>Arvehaldus portaal</a:t>
            </a:r>
          </a:p>
        </p:txBody>
      </p:sp>
      <p:sp>
        <p:nvSpPr>
          <p:cNvPr id="41" name="Chevron 40"/>
          <p:cNvSpPr/>
          <p:nvPr/>
        </p:nvSpPr>
        <p:spPr bwMode="auto">
          <a:xfrm>
            <a:off x="2735485" y="2628181"/>
            <a:ext cx="2628379" cy="522907"/>
          </a:xfrm>
          <a:prstGeom prst="chevron">
            <a:avLst/>
          </a:prstGeom>
          <a:solidFill>
            <a:srgbClr val="BFBFB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lnSpc>
                <a:spcPct val="100000"/>
              </a:lnSpc>
            </a:pPr>
            <a:r>
              <a:rPr lang="et-EE" sz="1600" err="1" smtClean="0"/>
              <a:t>pdf</a:t>
            </a:r>
            <a:r>
              <a:rPr lang="et-EE" sz="1600" smtClean="0"/>
              <a:t>, </a:t>
            </a:r>
            <a:r>
              <a:rPr lang="et-EE" sz="1600" err="1" smtClean="0"/>
              <a:t>xls</a:t>
            </a:r>
            <a:r>
              <a:rPr lang="et-EE" sz="1600" smtClean="0"/>
              <a:t>, </a:t>
            </a:r>
            <a:r>
              <a:rPr lang="et-EE" sz="1600" err="1" smtClean="0"/>
              <a:t>doc</a:t>
            </a:r>
            <a:r>
              <a:rPr lang="et-EE" sz="1600" smtClean="0"/>
              <a:t> formaat</a:t>
            </a:r>
          </a:p>
        </p:txBody>
      </p:sp>
      <p:sp>
        <p:nvSpPr>
          <p:cNvPr id="42" name="Chevron 41"/>
          <p:cNvSpPr/>
          <p:nvPr/>
        </p:nvSpPr>
        <p:spPr bwMode="auto">
          <a:xfrm>
            <a:off x="2699569" y="3943175"/>
            <a:ext cx="2736304" cy="557213"/>
          </a:xfrm>
          <a:prstGeom prst="chevron">
            <a:avLst/>
          </a:prstGeom>
          <a:solidFill>
            <a:srgbClr val="BFBFB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lnSpc>
                <a:spcPct val="100000"/>
              </a:lnSpc>
            </a:pPr>
            <a:r>
              <a:rPr lang="et-EE" sz="1600" err="1" smtClean="0"/>
              <a:t>pdf</a:t>
            </a:r>
            <a:r>
              <a:rPr lang="et-EE" sz="1600" smtClean="0"/>
              <a:t>, </a:t>
            </a:r>
            <a:r>
              <a:rPr lang="et-EE" sz="1600" err="1" smtClean="0"/>
              <a:t>xls</a:t>
            </a:r>
            <a:r>
              <a:rPr lang="et-EE" sz="1600" smtClean="0"/>
              <a:t>, </a:t>
            </a:r>
            <a:r>
              <a:rPr lang="et-EE" sz="1600" err="1" smtClean="0"/>
              <a:t>doc</a:t>
            </a:r>
            <a:r>
              <a:rPr lang="et-EE" sz="1600" smtClean="0"/>
              <a:t> formaat</a:t>
            </a:r>
            <a:endParaRPr kumimoji="0" lang="et-EE" sz="1600" i="0" u="none" strike="noStrike" cap="none" normalizeH="0" baseline="0" smtClean="0">
              <a:ln>
                <a:noFill/>
              </a:ln>
              <a:effectLst/>
              <a:latin typeface="Roboto Condensed" panose="02000000000000000000" pitchFamily="2" charset="0"/>
              <a:ea typeface="Microsoft YaHei" panose="020B0503020204020204" pitchFamily="34" charset="-122"/>
            </a:endParaRPr>
          </a:p>
        </p:txBody>
      </p:sp>
      <p:sp>
        <p:nvSpPr>
          <p:cNvPr id="56" name="TextBox 55"/>
          <p:cNvSpPr txBox="1"/>
          <p:nvPr/>
        </p:nvSpPr>
        <p:spPr>
          <a:xfrm>
            <a:off x="755353" y="1836093"/>
            <a:ext cx="4608512" cy="634020"/>
          </a:xfrm>
          <a:prstGeom prst="rect">
            <a:avLst/>
          </a:prstGeom>
          <a:solidFill>
            <a:srgbClr val="FFC000"/>
          </a:solidFill>
        </p:spPr>
        <p:txBody>
          <a:bodyPr wrap="square" rtlCol="0" anchor="ctr" anchorCtr="0">
            <a:spAutoFit/>
          </a:bodyPr>
          <a:lstStyle/>
          <a:p>
            <a:pPr algn="ctr"/>
            <a:r>
              <a:rPr lang="et-EE" sz="1600" dirty="0" smtClean="0"/>
              <a:t>Müügiarvete koostamine</a:t>
            </a:r>
          </a:p>
          <a:p>
            <a:endParaRPr lang="et-EE" sz="1600" dirty="0">
              <a:solidFill>
                <a:schemeClr val="bg2"/>
              </a:solidFill>
            </a:endParaRPr>
          </a:p>
        </p:txBody>
      </p:sp>
      <p:sp>
        <p:nvSpPr>
          <p:cNvPr id="57" name="TextBox 56"/>
          <p:cNvSpPr txBox="1"/>
          <p:nvPr/>
        </p:nvSpPr>
        <p:spPr>
          <a:xfrm>
            <a:off x="5795913" y="1836093"/>
            <a:ext cx="2376264" cy="634020"/>
          </a:xfrm>
          <a:prstGeom prst="rect">
            <a:avLst/>
          </a:prstGeom>
          <a:solidFill>
            <a:srgbClr val="FFC000"/>
          </a:solidFill>
        </p:spPr>
        <p:txBody>
          <a:bodyPr wrap="square" rtlCol="0">
            <a:spAutoFit/>
          </a:bodyPr>
          <a:lstStyle/>
          <a:p>
            <a:r>
              <a:rPr lang="et-EE" sz="1600" smtClean="0"/>
              <a:t>Müügiarvete edastamine</a:t>
            </a:r>
          </a:p>
          <a:p>
            <a:endParaRPr lang="et-EE" sz="1600"/>
          </a:p>
        </p:txBody>
      </p:sp>
      <p:sp>
        <p:nvSpPr>
          <p:cNvPr id="36" name="Chevron 35"/>
          <p:cNvSpPr/>
          <p:nvPr/>
        </p:nvSpPr>
        <p:spPr bwMode="auto">
          <a:xfrm>
            <a:off x="2735486" y="3276253"/>
            <a:ext cx="2736304" cy="557213"/>
          </a:xfrm>
          <a:prstGeom prst="chevron">
            <a:avLst/>
          </a:prstGeom>
          <a:solidFill>
            <a:srgbClr val="BFBFB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lnSpc>
                <a:spcPct val="100000"/>
              </a:lnSpc>
            </a:pPr>
            <a:r>
              <a:rPr lang="et-EE" sz="1600" err="1" smtClean="0"/>
              <a:t>pdf</a:t>
            </a:r>
            <a:r>
              <a:rPr lang="et-EE" sz="1600" smtClean="0"/>
              <a:t>, </a:t>
            </a:r>
            <a:r>
              <a:rPr lang="et-EE" sz="1600" err="1" smtClean="0"/>
              <a:t>xls</a:t>
            </a:r>
            <a:r>
              <a:rPr lang="et-EE" sz="1600" smtClean="0"/>
              <a:t> formaat</a:t>
            </a:r>
            <a:endParaRPr kumimoji="0" lang="et-EE" sz="1600" i="0" u="none" strike="noStrike" cap="none" normalizeH="0" baseline="0" smtClean="0">
              <a:ln>
                <a:noFill/>
              </a:ln>
              <a:effectLst/>
              <a:latin typeface="Roboto Condensed" panose="02000000000000000000" pitchFamily="2" charset="0"/>
              <a:ea typeface="Microsoft YaHei" panose="020B0503020204020204" pitchFamily="34" charset="-122"/>
            </a:endParaRPr>
          </a:p>
        </p:txBody>
      </p:sp>
      <p:sp>
        <p:nvSpPr>
          <p:cNvPr id="45" name="Chevron 44"/>
          <p:cNvSpPr/>
          <p:nvPr/>
        </p:nvSpPr>
        <p:spPr bwMode="auto">
          <a:xfrm>
            <a:off x="5795913" y="2628181"/>
            <a:ext cx="2376264" cy="552823"/>
          </a:xfrm>
          <a:prstGeom prst="chevron">
            <a:avLst/>
          </a:prstGeom>
          <a:solidFill>
            <a:srgbClr val="BFBFB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lnSpc>
                <a:spcPct val="100000"/>
              </a:lnSpc>
            </a:pPr>
            <a:r>
              <a:rPr lang="et-EE" sz="1500" smtClean="0"/>
              <a:t>E-mail või paber</a:t>
            </a:r>
          </a:p>
        </p:txBody>
      </p:sp>
      <p:sp>
        <p:nvSpPr>
          <p:cNvPr id="40" name="Title 39"/>
          <p:cNvSpPr>
            <a:spLocks noGrp="1"/>
          </p:cNvSpPr>
          <p:nvPr>
            <p:ph type="title"/>
          </p:nvPr>
        </p:nvSpPr>
        <p:spPr>
          <a:xfrm>
            <a:off x="467321" y="467941"/>
            <a:ext cx="7920000" cy="1080000"/>
          </a:xfrm>
        </p:spPr>
        <p:txBody>
          <a:bodyPr/>
          <a:lstStyle/>
          <a:p>
            <a:r>
              <a:rPr lang="et-EE" dirty="0" err="1" smtClean="0">
                <a:solidFill>
                  <a:schemeClr val="tx1"/>
                </a:solidFill>
              </a:rPr>
              <a:t>Pdf-</a:t>
            </a:r>
            <a:r>
              <a:rPr lang="et-EE" dirty="0" smtClean="0">
                <a:solidFill>
                  <a:schemeClr val="tx1"/>
                </a:solidFill>
              </a:rPr>
              <a:t> ja paberarvete koostamine ja edastamine täna</a:t>
            </a:r>
            <a:endParaRPr lang="et-EE" dirty="0"/>
          </a:p>
        </p:txBody>
      </p:sp>
      <p:sp>
        <p:nvSpPr>
          <p:cNvPr id="35" name="Chevron 34"/>
          <p:cNvSpPr/>
          <p:nvPr/>
        </p:nvSpPr>
        <p:spPr bwMode="auto">
          <a:xfrm>
            <a:off x="5795913" y="3276253"/>
            <a:ext cx="2376264" cy="552823"/>
          </a:xfrm>
          <a:prstGeom prst="chevron">
            <a:avLst/>
          </a:prstGeom>
          <a:solidFill>
            <a:srgbClr val="BFBFB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lnSpc>
                <a:spcPct val="100000"/>
              </a:lnSpc>
            </a:pPr>
            <a:r>
              <a:rPr lang="et-EE" sz="1500" smtClean="0"/>
              <a:t>E-mail või paber</a:t>
            </a:r>
          </a:p>
        </p:txBody>
      </p:sp>
      <p:sp>
        <p:nvSpPr>
          <p:cNvPr id="43" name="Chevron 42"/>
          <p:cNvSpPr/>
          <p:nvPr/>
        </p:nvSpPr>
        <p:spPr bwMode="auto">
          <a:xfrm>
            <a:off x="5795913" y="3924325"/>
            <a:ext cx="2376264" cy="552823"/>
          </a:xfrm>
          <a:prstGeom prst="chevron">
            <a:avLst/>
          </a:prstGeom>
          <a:solidFill>
            <a:srgbClr val="BFBFB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lnSpc>
                <a:spcPct val="100000"/>
              </a:lnSpc>
            </a:pPr>
            <a:r>
              <a:rPr lang="et-EE" sz="1500" smtClean="0"/>
              <a:t>E-mail või paber</a:t>
            </a:r>
          </a:p>
        </p:txBody>
      </p:sp>
      <p:sp>
        <p:nvSpPr>
          <p:cNvPr id="46" name="Chevron 45"/>
          <p:cNvSpPr/>
          <p:nvPr/>
        </p:nvSpPr>
        <p:spPr bwMode="auto">
          <a:xfrm>
            <a:off x="5795913" y="4572397"/>
            <a:ext cx="2376264" cy="552823"/>
          </a:xfrm>
          <a:prstGeom prst="chevron">
            <a:avLst/>
          </a:prstGeom>
          <a:solidFill>
            <a:srgbClr val="BFBFB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lnSpc>
                <a:spcPct val="100000"/>
              </a:lnSpc>
            </a:pPr>
            <a:r>
              <a:rPr lang="et-EE" sz="1500" smtClean="0"/>
              <a:t>E-mail või paber</a:t>
            </a:r>
          </a:p>
        </p:txBody>
      </p:sp>
      <p:sp>
        <p:nvSpPr>
          <p:cNvPr id="47" name="Rounded Rectangular Callout 46"/>
          <p:cNvSpPr/>
          <p:nvPr/>
        </p:nvSpPr>
        <p:spPr bwMode="auto">
          <a:xfrm>
            <a:off x="539329" y="5508501"/>
            <a:ext cx="3960440" cy="1152128"/>
          </a:xfrm>
          <a:prstGeom prst="wedgeRoundRectCallout">
            <a:avLst>
              <a:gd name="adj1" fmla="val -17540"/>
              <a:gd name="adj2" fmla="val -113601"/>
              <a:gd name="adj3" fmla="val 16667"/>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t-EE" sz="1600" smtClean="0"/>
              <a:t>Majandustarkvara  kasutavad</a:t>
            </a:r>
          </a:p>
          <a:p>
            <a:pPr marL="271463" indent="-261938">
              <a:buFont typeface="Arial" pitchFamily="34" charset="0"/>
              <a:buChar char="•"/>
            </a:pPr>
            <a:r>
              <a:rPr lang="et-EE" sz="1400" b="1" smtClean="0"/>
              <a:t>60% mikroettevõtteid</a:t>
            </a:r>
          </a:p>
          <a:p>
            <a:pPr marL="271463" indent="-261938">
              <a:buFont typeface="Arial" pitchFamily="34" charset="0"/>
              <a:buChar char="•"/>
            </a:pPr>
            <a:r>
              <a:rPr lang="et-EE" sz="1400" b="1" smtClean="0"/>
              <a:t> 84% väikeettevõtteid</a:t>
            </a:r>
          </a:p>
          <a:p>
            <a:pPr marL="271463" indent="-261938">
              <a:buFont typeface="Arial" pitchFamily="34" charset="0"/>
              <a:buChar char="•"/>
            </a:pPr>
            <a:r>
              <a:rPr lang="et-EE" sz="1400" b="1" smtClean="0"/>
              <a:t>100% keskmise suurusega ja suurettevõtteid</a:t>
            </a:r>
          </a:p>
        </p:txBody>
      </p:sp>
      <p:sp>
        <p:nvSpPr>
          <p:cNvPr id="49" name="Oval 48"/>
          <p:cNvSpPr/>
          <p:nvPr/>
        </p:nvSpPr>
        <p:spPr bwMode="auto">
          <a:xfrm>
            <a:off x="1403425" y="3852317"/>
            <a:ext cx="1152128" cy="936104"/>
          </a:xfrm>
          <a:prstGeom prst="ellipse">
            <a:avLst/>
          </a:prstGeom>
          <a:solidFill>
            <a:schemeClr val="bg1">
              <a:alpha val="0"/>
            </a:schemeClr>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t-EE" sz="1800" b="0" i="0" u="none" strike="noStrike" cap="none" normalizeH="0" baseline="0" smtClean="0">
              <a:ln>
                <a:noFill/>
              </a:ln>
              <a:effectLst/>
              <a:latin typeface="Roboto Condensed" panose="02000000000000000000" pitchFamily="2" charset="0"/>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smtClean="0"/>
              <a:t>Müügiarvete e-arvetena väljastamine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5238091"/>
              </p:ext>
            </p:extLst>
          </p:nvPr>
        </p:nvGraphicFramePr>
        <p:xfrm>
          <a:off x="449977" y="1338022"/>
          <a:ext cx="8099584" cy="4742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4294967295"/>
          </p:nvPr>
        </p:nvSpPr>
        <p:spPr>
          <a:xfrm>
            <a:off x="449977" y="6340166"/>
            <a:ext cx="2099892" cy="364195"/>
          </a:xfrm>
          <a:prstGeom prst="rect">
            <a:avLst/>
          </a:prstGeom>
        </p:spPr>
        <p:txBody>
          <a:bodyPr lIns="90507" tIns="45254" rIns="90507" bIns="45254"/>
          <a:lstStyle/>
          <a:p>
            <a:endParaRPr lang="en-US" dirty="0">
              <a:solidFill>
                <a:prstClr val="black">
                  <a:tint val="75000"/>
                </a:prstClr>
              </a:solidFill>
            </a:endParaRPr>
          </a:p>
        </p:txBody>
      </p:sp>
      <p:sp>
        <p:nvSpPr>
          <p:cNvPr id="5" name="Slide Number Placeholder 4"/>
          <p:cNvSpPr>
            <a:spLocks noGrp="1"/>
          </p:cNvSpPr>
          <p:nvPr>
            <p:ph type="sldNum" sz="quarter" idx="4294967295"/>
          </p:nvPr>
        </p:nvSpPr>
        <p:spPr>
          <a:xfrm>
            <a:off x="6449669" y="6340166"/>
            <a:ext cx="2099892" cy="364195"/>
          </a:xfrm>
          <a:prstGeom prst="rect">
            <a:avLst/>
          </a:prstGeom>
        </p:spPr>
        <p:txBody>
          <a:bodyPr lIns="90507" tIns="45254" rIns="90507" bIns="45254"/>
          <a:lstStyle/>
          <a:p>
            <a:fld id="{0DAA0015-D9AD-47A3-8709-CBB1C337BA31}"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3267622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a:t>o</a:t>
            </a:r>
            <a:r>
              <a:rPr lang="et-EE" dirty="0" smtClean="0"/>
              <a:t>stuarvete </a:t>
            </a:r>
            <a:r>
              <a:rPr lang="et-EE" dirty="0"/>
              <a:t>e-arvetena </a:t>
            </a:r>
            <a:r>
              <a:rPr lang="et-EE" dirty="0" smtClean="0"/>
              <a:t>haldamine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21015547"/>
              </p:ext>
            </p:extLst>
          </p:nvPr>
        </p:nvGraphicFramePr>
        <p:xfrm>
          <a:off x="449977" y="1338022"/>
          <a:ext cx="8099584" cy="4742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4294967295"/>
          </p:nvPr>
        </p:nvSpPr>
        <p:spPr>
          <a:xfrm>
            <a:off x="449977" y="6340166"/>
            <a:ext cx="2099892" cy="364195"/>
          </a:xfrm>
          <a:prstGeom prst="rect">
            <a:avLst/>
          </a:prstGeom>
        </p:spPr>
        <p:txBody>
          <a:bodyPr lIns="90507" tIns="45254" rIns="90507" bIns="45254"/>
          <a:lstStyle/>
          <a:p>
            <a:endParaRPr lang="en-US" dirty="0">
              <a:solidFill>
                <a:prstClr val="black">
                  <a:tint val="75000"/>
                </a:prstClr>
              </a:solidFill>
            </a:endParaRPr>
          </a:p>
        </p:txBody>
      </p:sp>
      <p:sp>
        <p:nvSpPr>
          <p:cNvPr id="5" name="Slide Number Placeholder 4"/>
          <p:cNvSpPr>
            <a:spLocks noGrp="1"/>
          </p:cNvSpPr>
          <p:nvPr>
            <p:ph type="sldNum" sz="quarter" idx="4294967295"/>
          </p:nvPr>
        </p:nvSpPr>
        <p:spPr>
          <a:xfrm>
            <a:off x="6449669" y="6340166"/>
            <a:ext cx="2099892" cy="364195"/>
          </a:xfrm>
          <a:prstGeom prst="rect">
            <a:avLst/>
          </a:prstGeom>
        </p:spPr>
        <p:txBody>
          <a:bodyPr lIns="90507" tIns="45254" rIns="90507" bIns="45254"/>
          <a:lstStyle/>
          <a:p>
            <a:fld id="{0DAA0015-D9AD-47A3-8709-CBB1C337BA31}"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2459625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67321" y="251917"/>
            <a:ext cx="8172995" cy="1030412"/>
          </a:xfrm>
        </p:spPr>
        <p:txBody>
          <a:bodyPr>
            <a:normAutofit/>
          </a:bodyPr>
          <a:lstStyle/>
          <a:p>
            <a:r>
              <a:rPr lang="et-EE" sz="3600" b="1" dirty="0" smtClean="0"/>
              <a:t>e-arve liikumine süsteemist süsteemi</a:t>
            </a:r>
            <a:endParaRPr lang="et-EE" sz="3600" b="1" dirty="0"/>
          </a:p>
        </p:txBody>
      </p:sp>
      <p:sp>
        <p:nvSpPr>
          <p:cNvPr id="4" name="Kuupäeva kohatäide 3"/>
          <p:cNvSpPr>
            <a:spLocks noGrp="1"/>
          </p:cNvSpPr>
          <p:nvPr>
            <p:ph type="dt" sz="half" idx="10"/>
          </p:nvPr>
        </p:nvSpPr>
        <p:spPr/>
        <p:txBody>
          <a:bodyPr/>
          <a:lstStyle/>
          <a:p>
            <a:endParaRPr lang="en-US">
              <a:solidFill>
                <a:prstClr val="black">
                  <a:tint val="75000"/>
                </a:prstClr>
              </a:solidFill>
            </a:endParaRPr>
          </a:p>
        </p:txBody>
      </p:sp>
      <p:sp>
        <p:nvSpPr>
          <p:cNvPr id="5" name="Slaidinumbri kohatäide 4"/>
          <p:cNvSpPr>
            <a:spLocks noGrp="1"/>
          </p:cNvSpPr>
          <p:nvPr>
            <p:ph type="sldNum" sz="quarter" idx="12"/>
          </p:nvPr>
        </p:nvSpPr>
        <p:spPr/>
        <p:txBody>
          <a:bodyPr/>
          <a:lstStyle/>
          <a:p>
            <a:fld id="{0DAA0015-D9AD-47A3-8709-CBB1C337BA31}" type="slidenum">
              <a:rPr lang="en-US" smtClean="0">
                <a:solidFill>
                  <a:prstClr val="black">
                    <a:tint val="75000"/>
                  </a:prstClr>
                </a:solidFill>
              </a:rPr>
              <a:pPr/>
              <a:t>27</a:t>
            </a:fld>
            <a:endParaRPr lang="en-US">
              <a:solidFill>
                <a:prstClr val="black">
                  <a:tint val="75000"/>
                </a:prstClr>
              </a:solidFill>
            </a:endParaRPr>
          </a:p>
        </p:txBody>
      </p:sp>
      <p:graphicFrame>
        <p:nvGraphicFramePr>
          <p:cNvPr id="3" name="Diagram 2"/>
          <p:cNvGraphicFramePr/>
          <p:nvPr>
            <p:extLst>
              <p:ext uri="{D42A27DB-BD31-4B8C-83A1-F6EECF244321}">
                <p14:modId xmlns:p14="http://schemas.microsoft.com/office/powerpoint/2010/main" val="1603163076"/>
              </p:ext>
            </p:extLst>
          </p:nvPr>
        </p:nvGraphicFramePr>
        <p:xfrm>
          <a:off x="637467" y="1216096"/>
          <a:ext cx="7687105" cy="5193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9743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err="1" smtClean="0"/>
              <a:t>Tänased</a:t>
            </a:r>
            <a:r>
              <a:rPr lang="en-US" smtClean="0"/>
              <a:t> </a:t>
            </a:r>
            <a:r>
              <a:rPr lang="en-US" err="1" smtClean="0"/>
              <a:t>operaatorid</a:t>
            </a:r>
            <a:r>
              <a:rPr lang="en-US" smtClean="0"/>
              <a:t> </a:t>
            </a:r>
            <a:r>
              <a:rPr lang="en-US" err="1" smtClean="0"/>
              <a:t>Eestis</a:t>
            </a:r>
            <a:endParaRPr lang="en-US"/>
          </a:p>
        </p:txBody>
      </p:sp>
      <p:sp>
        <p:nvSpPr>
          <p:cNvPr id="3" name="Content Placeholder 2"/>
          <p:cNvSpPr>
            <a:spLocks noGrp="1"/>
          </p:cNvSpPr>
          <p:nvPr>
            <p:ph idx="1"/>
          </p:nvPr>
        </p:nvSpPr>
        <p:spPr/>
        <p:txBody>
          <a:bodyPr/>
          <a:lstStyle/>
          <a:p>
            <a:r>
              <a:rPr lang="et-EE" dirty="0" err="1" smtClean="0"/>
              <a:t>Fitek</a:t>
            </a:r>
            <a:endParaRPr lang="en-US" dirty="0" smtClean="0"/>
          </a:p>
          <a:p>
            <a:r>
              <a:rPr lang="en-US" dirty="0" err="1" smtClean="0"/>
              <a:t>Omniva</a:t>
            </a:r>
            <a:r>
              <a:rPr lang="et-EE" dirty="0" smtClean="0"/>
              <a:t> </a:t>
            </a:r>
          </a:p>
          <a:p>
            <a:r>
              <a:rPr lang="en-US" dirty="0" err="1" smtClean="0"/>
              <a:t>Telema</a:t>
            </a:r>
            <a:endParaRPr lang="et-EE" dirty="0" smtClean="0"/>
          </a:p>
          <a:p>
            <a:r>
              <a:rPr lang="et-EE" dirty="0" err="1" smtClean="0"/>
              <a:t>Edisoft</a:t>
            </a:r>
            <a:endParaRPr lang="en-US" dirty="0" smtClean="0"/>
          </a:p>
          <a:p>
            <a:r>
              <a:rPr lang="en-US" dirty="0" smtClean="0"/>
              <a:t>RIA </a:t>
            </a:r>
            <a:r>
              <a:rPr lang="en-US" dirty="0" err="1" smtClean="0"/>
              <a:t>Dokumendivahetuskeskus</a:t>
            </a:r>
            <a:r>
              <a:rPr lang="en-US" dirty="0" smtClean="0"/>
              <a:t> (DVK)</a:t>
            </a:r>
          </a:p>
          <a:p>
            <a:r>
              <a:rPr lang="en-US" dirty="0" err="1" smtClean="0"/>
              <a:t>Erilahenduste</a:t>
            </a:r>
            <a:r>
              <a:rPr lang="en-US" dirty="0" smtClean="0"/>
              <a:t> </a:t>
            </a:r>
            <a:r>
              <a:rPr lang="en-US" dirty="0" err="1" smtClean="0"/>
              <a:t>pakkujad</a:t>
            </a:r>
            <a:endParaRPr lang="en-US" dirty="0"/>
          </a:p>
        </p:txBody>
      </p:sp>
    </p:spTree>
    <p:extLst>
      <p:ext uri="{BB962C8B-B14F-4D97-AF65-F5344CB8AC3E}">
        <p14:creationId xmlns:p14="http://schemas.microsoft.com/office/powerpoint/2010/main" val="2814070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22" y="328326"/>
            <a:ext cx="7920000" cy="1363752"/>
          </a:xfrm>
        </p:spPr>
        <p:txBody>
          <a:bodyPr>
            <a:normAutofit fontScale="90000"/>
          </a:bodyPr>
          <a:lstStyle/>
          <a:p>
            <a:r>
              <a:rPr lang="et-EE" dirty="0" smtClean="0">
                <a:solidFill>
                  <a:schemeClr val="tx1"/>
                </a:solidFill>
              </a:rPr>
              <a:t>Müügiarvete koostamise ja edastamise ja üldised protsessid e-arvete korral</a:t>
            </a:r>
            <a:br>
              <a:rPr lang="et-EE" dirty="0" smtClean="0">
                <a:solidFill>
                  <a:schemeClr val="tx1"/>
                </a:solidFill>
              </a:rPr>
            </a:br>
            <a:endParaRPr lang="et-EE" sz="2700" b="0" dirty="0"/>
          </a:p>
        </p:txBody>
      </p:sp>
      <p:sp>
        <p:nvSpPr>
          <p:cNvPr id="8" name="TextBox 7"/>
          <p:cNvSpPr txBox="1"/>
          <p:nvPr/>
        </p:nvSpPr>
        <p:spPr>
          <a:xfrm>
            <a:off x="2915594" y="2635622"/>
            <a:ext cx="1872208" cy="397022"/>
          </a:xfrm>
          <a:prstGeom prst="rect">
            <a:avLst/>
          </a:prstGeom>
          <a:noFill/>
        </p:spPr>
        <p:txBody>
          <a:bodyPr wrap="square" lIns="91431" tIns="45715" rIns="91431" bIns="45715" rtlCol="0">
            <a:spAutoFit/>
          </a:bodyPr>
          <a:lstStyle/>
          <a:p>
            <a:endParaRPr lang="et-EE" dirty="0"/>
          </a:p>
        </p:txBody>
      </p:sp>
      <p:sp>
        <p:nvSpPr>
          <p:cNvPr id="9" name="TextBox 8"/>
          <p:cNvSpPr txBox="1"/>
          <p:nvPr/>
        </p:nvSpPr>
        <p:spPr>
          <a:xfrm>
            <a:off x="3067994" y="2788022"/>
            <a:ext cx="1872208" cy="397022"/>
          </a:xfrm>
          <a:prstGeom prst="rect">
            <a:avLst/>
          </a:prstGeom>
          <a:noFill/>
        </p:spPr>
        <p:txBody>
          <a:bodyPr wrap="square" lIns="91431" tIns="45715" rIns="91431" bIns="45715" rtlCol="0">
            <a:spAutoFit/>
          </a:bodyPr>
          <a:lstStyle/>
          <a:p>
            <a:endParaRPr lang="et-EE" dirty="0"/>
          </a:p>
        </p:txBody>
      </p:sp>
      <p:sp>
        <p:nvSpPr>
          <p:cNvPr id="10" name="TextBox 9"/>
          <p:cNvSpPr txBox="1"/>
          <p:nvPr/>
        </p:nvSpPr>
        <p:spPr>
          <a:xfrm>
            <a:off x="2771578" y="2563614"/>
            <a:ext cx="1872208" cy="397022"/>
          </a:xfrm>
          <a:prstGeom prst="rect">
            <a:avLst/>
          </a:prstGeom>
          <a:noFill/>
        </p:spPr>
        <p:txBody>
          <a:bodyPr wrap="square" lIns="91431" tIns="45715" rIns="91431" bIns="45715" rtlCol="0">
            <a:spAutoFit/>
          </a:bodyPr>
          <a:lstStyle/>
          <a:p>
            <a:endParaRPr lang="et-EE" dirty="0"/>
          </a:p>
        </p:txBody>
      </p:sp>
      <p:sp>
        <p:nvSpPr>
          <p:cNvPr id="24" name="Chevron 23"/>
          <p:cNvSpPr/>
          <p:nvPr/>
        </p:nvSpPr>
        <p:spPr bwMode="auto">
          <a:xfrm>
            <a:off x="828695" y="3931767"/>
            <a:ext cx="2466278" cy="430948"/>
          </a:xfrm>
          <a:prstGeom prst="chevron">
            <a:avLst/>
          </a:prstGeom>
          <a:solidFill>
            <a:schemeClr val="tx2">
              <a:lumMod val="40000"/>
              <a:lumOff val="6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rtlCol="0" anchor="ctr" anchorCtr="0" compatLnSpc="1">
            <a:prstTxWarp prst="textNoShape">
              <a:avLst/>
            </a:prstTxWarp>
          </a:bodyPr>
          <a:lstStyle/>
          <a:p>
            <a:pPr algn="ctr" defTabSz="449216"/>
            <a:r>
              <a:rPr lang="et-EE" sz="1300" b="1" dirty="0" smtClean="0"/>
              <a:t>Arvehaldusportaal</a:t>
            </a:r>
          </a:p>
        </p:txBody>
      </p:sp>
      <p:sp>
        <p:nvSpPr>
          <p:cNvPr id="33" name="Chevron 32"/>
          <p:cNvSpPr/>
          <p:nvPr/>
        </p:nvSpPr>
        <p:spPr bwMode="auto">
          <a:xfrm>
            <a:off x="3436714" y="3931767"/>
            <a:ext cx="2373675" cy="430947"/>
          </a:xfrm>
          <a:prstGeom prst="chevron">
            <a:avLst/>
          </a:prstGeom>
          <a:solidFill>
            <a:srgbClr val="BFBFB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rtlCol="0" anchor="ctr" anchorCtr="0" compatLnSpc="1">
            <a:prstTxWarp prst="textNoShape">
              <a:avLst/>
            </a:prstTxWarp>
          </a:bodyPr>
          <a:lstStyle/>
          <a:p>
            <a:pPr algn="ctr" defTabSz="449216">
              <a:lnSpc>
                <a:spcPct val="100000"/>
              </a:lnSpc>
            </a:pPr>
            <a:r>
              <a:rPr lang="et-EE" sz="1300" b="1" dirty="0" smtClean="0"/>
              <a:t>E-arve operaator</a:t>
            </a:r>
          </a:p>
        </p:txBody>
      </p:sp>
      <p:sp>
        <p:nvSpPr>
          <p:cNvPr id="56" name="TextBox 55"/>
          <p:cNvSpPr txBox="1"/>
          <p:nvPr/>
        </p:nvSpPr>
        <p:spPr>
          <a:xfrm>
            <a:off x="755548" y="2351624"/>
            <a:ext cx="2468554" cy="515516"/>
          </a:xfrm>
          <a:prstGeom prst="rect">
            <a:avLst/>
          </a:prstGeom>
          <a:solidFill>
            <a:srgbClr val="FFC000"/>
          </a:solidFill>
        </p:spPr>
        <p:txBody>
          <a:bodyPr wrap="square" lIns="91431" tIns="45715" rIns="91431" bIns="45715" rtlCol="0">
            <a:spAutoFit/>
          </a:bodyPr>
          <a:lstStyle/>
          <a:p>
            <a:r>
              <a:rPr lang="et-EE" sz="1300" b="1" dirty="0" smtClean="0"/>
              <a:t>Müügiarvete koostamine</a:t>
            </a:r>
          </a:p>
          <a:p>
            <a:endParaRPr lang="et-EE" sz="1200" b="1" dirty="0"/>
          </a:p>
        </p:txBody>
      </p:sp>
      <p:sp>
        <p:nvSpPr>
          <p:cNvPr id="57" name="TextBox 56"/>
          <p:cNvSpPr txBox="1"/>
          <p:nvPr/>
        </p:nvSpPr>
        <p:spPr>
          <a:xfrm>
            <a:off x="3436713" y="2351625"/>
            <a:ext cx="2267852" cy="515516"/>
          </a:xfrm>
          <a:prstGeom prst="rect">
            <a:avLst/>
          </a:prstGeom>
          <a:solidFill>
            <a:srgbClr val="FFC000"/>
          </a:solidFill>
        </p:spPr>
        <p:txBody>
          <a:bodyPr wrap="square" lIns="91431" tIns="45715" rIns="91431" bIns="45715" rtlCol="0">
            <a:spAutoFit/>
          </a:bodyPr>
          <a:lstStyle/>
          <a:p>
            <a:r>
              <a:rPr lang="et-EE" sz="1300" b="1" dirty="0" smtClean="0"/>
              <a:t>Müügiarvete edastamine</a:t>
            </a:r>
          </a:p>
          <a:p>
            <a:endParaRPr lang="et-EE" sz="1200" dirty="0"/>
          </a:p>
        </p:txBody>
      </p:sp>
      <p:sp>
        <p:nvSpPr>
          <p:cNvPr id="58" name="TextBox 57"/>
          <p:cNvSpPr txBox="1"/>
          <p:nvPr/>
        </p:nvSpPr>
        <p:spPr>
          <a:xfrm>
            <a:off x="5867921" y="2351624"/>
            <a:ext cx="2813200" cy="532443"/>
          </a:xfrm>
          <a:prstGeom prst="rect">
            <a:avLst/>
          </a:prstGeom>
          <a:solidFill>
            <a:srgbClr val="FFC000"/>
          </a:solidFill>
        </p:spPr>
        <p:txBody>
          <a:bodyPr wrap="square" lIns="91431" tIns="45715" rIns="91431" bIns="45715" rtlCol="0">
            <a:spAutoFit/>
          </a:bodyPr>
          <a:lstStyle/>
          <a:p>
            <a:r>
              <a:rPr lang="et-EE" sz="1300" b="1" dirty="0" smtClean="0"/>
              <a:t>Müügiarvete vastuvõtmine ja menetlemine  (avalik sektor)</a:t>
            </a:r>
            <a:endParaRPr lang="et-EE" sz="1300" b="1" dirty="0"/>
          </a:p>
        </p:txBody>
      </p:sp>
      <p:sp>
        <p:nvSpPr>
          <p:cNvPr id="36" name="Chevron 35"/>
          <p:cNvSpPr/>
          <p:nvPr/>
        </p:nvSpPr>
        <p:spPr bwMode="auto">
          <a:xfrm>
            <a:off x="3436714" y="3141696"/>
            <a:ext cx="2338722" cy="430947"/>
          </a:xfrm>
          <a:prstGeom prst="chevron">
            <a:avLst/>
          </a:prstGeom>
          <a:solidFill>
            <a:schemeClr val="bg1">
              <a:lumMod val="65000"/>
              <a:alpha val="6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rtlCol="0" anchor="ctr" anchorCtr="0" compatLnSpc="1">
            <a:prstTxWarp prst="textNoShape">
              <a:avLst/>
            </a:prstTxWarp>
          </a:bodyPr>
          <a:lstStyle/>
          <a:p>
            <a:pPr algn="ctr" defTabSz="449216"/>
            <a:r>
              <a:rPr lang="et-EE" sz="1300" b="1" dirty="0" smtClean="0"/>
              <a:t>E-arve operaator</a:t>
            </a:r>
          </a:p>
        </p:txBody>
      </p:sp>
      <p:sp>
        <p:nvSpPr>
          <p:cNvPr id="47" name="TextBox 46"/>
          <p:cNvSpPr txBox="1"/>
          <p:nvPr/>
        </p:nvSpPr>
        <p:spPr>
          <a:xfrm>
            <a:off x="354352" y="2854397"/>
            <a:ext cx="318417" cy="294524"/>
          </a:xfrm>
          <a:prstGeom prst="rect">
            <a:avLst/>
          </a:prstGeom>
          <a:noFill/>
        </p:spPr>
        <p:txBody>
          <a:bodyPr wrap="square" lIns="90507" tIns="45254" rIns="90507" bIns="45254" rtlCol="0">
            <a:spAutoFit/>
          </a:bodyPr>
          <a:lstStyle/>
          <a:p>
            <a:r>
              <a:rPr lang="et-EE" sz="1200" b="1" dirty="0" smtClean="0"/>
              <a:t>A</a:t>
            </a:r>
            <a:endParaRPr lang="et-EE" sz="1200" b="1" dirty="0"/>
          </a:p>
        </p:txBody>
      </p:sp>
      <p:sp>
        <p:nvSpPr>
          <p:cNvPr id="49" name="Oval 48"/>
          <p:cNvSpPr/>
          <p:nvPr/>
        </p:nvSpPr>
        <p:spPr>
          <a:xfrm>
            <a:off x="176871" y="3859941"/>
            <a:ext cx="1133926" cy="28729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90507" tIns="45254" rIns="90507" bIns="45254" rtlCol="0" anchor="ctr"/>
          <a:lstStyle/>
          <a:p>
            <a:pPr algn="ctr"/>
            <a:r>
              <a:rPr lang="et-EE" sz="1200" b="1" dirty="0" smtClean="0">
                <a:solidFill>
                  <a:schemeClr val="tx1"/>
                </a:solidFill>
              </a:rPr>
              <a:t>Saatja  B</a:t>
            </a:r>
            <a:endParaRPr lang="et-EE" sz="1200" b="1" dirty="0">
              <a:solidFill>
                <a:schemeClr val="tx1"/>
              </a:solidFill>
            </a:endParaRPr>
          </a:p>
        </p:txBody>
      </p:sp>
      <p:sp>
        <p:nvSpPr>
          <p:cNvPr id="50" name="TextBox 49"/>
          <p:cNvSpPr txBox="1"/>
          <p:nvPr/>
        </p:nvSpPr>
        <p:spPr>
          <a:xfrm>
            <a:off x="389287" y="3644468"/>
            <a:ext cx="318417" cy="294524"/>
          </a:xfrm>
          <a:prstGeom prst="rect">
            <a:avLst/>
          </a:prstGeom>
          <a:noFill/>
        </p:spPr>
        <p:txBody>
          <a:bodyPr wrap="square" lIns="90507" tIns="45254" rIns="90507" bIns="45254" rtlCol="0">
            <a:spAutoFit/>
          </a:bodyPr>
          <a:lstStyle/>
          <a:p>
            <a:r>
              <a:rPr lang="et-EE" sz="1200" b="1" dirty="0" smtClean="0"/>
              <a:t>B</a:t>
            </a:r>
            <a:endParaRPr lang="et-EE" sz="1200" b="1" dirty="0"/>
          </a:p>
        </p:txBody>
      </p:sp>
      <p:sp>
        <p:nvSpPr>
          <p:cNvPr id="54" name="TextBox 53"/>
          <p:cNvSpPr txBox="1"/>
          <p:nvPr/>
        </p:nvSpPr>
        <p:spPr>
          <a:xfrm>
            <a:off x="318417" y="4650013"/>
            <a:ext cx="318417" cy="294524"/>
          </a:xfrm>
          <a:prstGeom prst="rect">
            <a:avLst/>
          </a:prstGeom>
          <a:noFill/>
        </p:spPr>
        <p:txBody>
          <a:bodyPr wrap="square" lIns="90507" tIns="45254" rIns="90507" bIns="45254" rtlCol="0">
            <a:spAutoFit/>
          </a:bodyPr>
          <a:lstStyle/>
          <a:p>
            <a:r>
              <a:rPr lang="et-EE" sz="1200" b="1" dirty="0" smtClean="0"/>
              <a:t>C</a:t>
            </a:r>
            <a:endParaRPr lang="et-EE" sz="1200" b="1" dirty="0"/>
          </a:p>
        </p:txBody>
      </p:sp>
      <p:grpSp>
        <p:nvGrpSpPr>
          <p:cNvPr id="3" name="Group 82"/>
          <p:cNvGrpSpPr/>
          <p:nvPr/>
        </p:nvGrpSpPr>
        <p:grpSpPr>
          <a:xfrm>
            <a:off x="743639" y="4984008"/>
            <a:ext cx="1346537" cy="452485"/>
            <a:chOff x="50114" y="669867"/>
            <a:chExt cx="971626" cy="529248"/>
          </a:xfrm>
        </p:grpSpPr>
        <p:sp>
          <p:nvSpPr>
            <p:cNvPr id="84" name="Chevron 83"/>
            <p:cNvSpPr/>
            <p:nvPr/>
          </p:nvSpPr>
          <p:spPr>
            <a:xfrm>
              <a:off x="50114" y="669867"/>
              <a:ext cx="971626" cy="529248"/>
            </a:xfrm>
            <a:prstGeom prst="chevron">
              <a:avLst/>
            </a:pr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5" name="Chevron 4"/>
            <p:cNvSpPr/>
            <p:nvPr/>
          </p:nvSpPr>
          <p:spPr>
            <a:xfrm>
              <a:off x="314738" y="669867"/>
              <a:ext cx="442378" cy="529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07" tIns="17336" rIns="17336" bIns="17336" numCol="1" spcCol="1270" anchor="ctr" anchorCtr="0">
              <a:noAutofit/>
            </a:bodyPr>
            <a:lstStyle/>
            <a:p>
              <a:pPr algn="ctr" defTabSz="571956">
                <a:lnSpc>
                  <a:spcPct val="90000"/>
                </a:lnSpc>
                <a:spcAft>
                  <a:spcPct val="35000"/>
                </a:spcAft>
              </a:pPr>
              <a:r>
                <a:rPr lang="et-EE" sz="1300" b="1" dirty="0" smtClean="0">
                  <a:solidFill>
                    <a:schemeClr val="tx1"/>
                  </a:solidFill>
                </a:rPr>
                <a:t>ERP</a:t>
              </a:r>
              <a:endParaRPr lang="et-EE" sz="1300" b="1" dirty="0">
                <a:solidFill>
                  <a:schemeClr val="tx1"/>
                </a:solidFill>
              </a:endParaRPr>
            </a:p>
          </p:txBody>
        </p:sp>
      </p:grpSp>
      <p:grpSp>
        <p:nvGrpSpPr>
          <p:cNvPr id="4" name="Group 85"/>
          <p:cNvGrpSpPr/>
          <p:nvPr/>
        </p:nvGrpSpPr>
        <p:grpSpPr>
          <a:xfrm>
            <a:off x="1877566" y="4972877"/>
            <a:ext cx="1487351" cy="457758"/>
            <a:chOff x="1475655" y="658707"/>
            <a:chExt cx="1237813" cy="535416"/>
          </a:xfrm>
        </p:grpSpPr>
        <p:sp>
          <p:nvSpPr>
            <p:cNvPr id="87" name="Chevron 86"/>
            <p:cNvSpPr/>
            <p:nvPr/>
          </p:nvSpPr>
          <p:spPr>
            <a:xfrm>
              <a:off x="1475655" y="658707"/>
              <a:ext cx="1237813" cy="535416"/>
            </a:xfrm>
            <a:prstGeom prst="chevron">
              <a:avLst/>
            </a:pr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8" name="Chevron 8"/>
            <p:cNvSpPr/>
            <p:nvPr/>
          </p:nvSpPr>
          <p:spPr>
            <a:xfrm>
              <a:off x="1743363" y="658707"/>
              <a:ext cx="702397" cy="5354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07" tIns="17336" rIns="17336" bIns="17336" numCol="1" spcCol="1270" anchor="ctr" anchorCtr="0">
              <a:noAutofit/>
            </a:bodyPr>
            <a:lstStyle/>
            <a:p>
              <a:pPr algn="ctr" defTabSz="571956">
                <a:lnSpc>
                  <a:spcPct val="90000"/>
                </a:lnSpc>
                <a:spcAft>
                  <a:spcPct val="35000"/>
                </a:spcAft>
              </a:pPr>
              <a:r>
                <a:rPr lang="et-EE" sz="1300" b="1" dirty="0" smtClean="0">
                  <a:solidFill>
                    <a:schemeClr val="tx1"/>
                  </a:solidFill>
                </a:rPr>
                <a:t>LIIDES</a:t>
              </a:r>
              <a:endParaRPr lang="et-EE" sz="1300" b="1" dirty="0">
                <a:solidFill>
                  <a:schemeClr val="tx1"/>
                </a:solidFill>
              </a:endParaRPr>
            </a:p>
          </p:txBody>
        </p:sp>
      </p:grpSp>
      <p:sp>
        <p:nvSpPr>
          <p:cNvPr id="53" name="Oval 52"/>
          <p:cNvSpPr/>
          <p:nvPr/>
        </p:nvSpPr>
        <p:spPr>
          <a:xfrm>
            <a:off x="176676" y="4865486"/>
            <a:ext cx="1133926" cy="28729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90507" tIns="45254" rIns="90507" bIns="45254" rtlCol="0" anchor="ctr"/>
          <a:lstStyle/>
          <a:p>
            <a:pPr algn="ctr"/>
            <a:r>
              <a:rPr lang="et-EE" sz="1200" b="1" dirty="0" smtClean="0">
                <a:solidFill>
                  <a:schemeClr val="tx1"/>
                </a:solidFill>
              </a:rPr>
              <a:t>Saatja  C</a:t>
            </a:r>
            <a:endParaRPr lang="et-EE" sz="1200" b="1" dirty="0">
              <a:solidFill>
                <a:schemeClr val="tx1"/>
              </a:solidFill>
            </a:endParaRPr>
          </a:p>
        </p:txBody>
      </p:sp>
      <p:grpSp>
        <p:nvGrpSpPr>
          <p:cNvPr id="5" name="Group 116"/>
          <p:cNvGrpSpPr/>
          <p:nvPr/>
        </p:nvGrpSpPr>
        <p:grpSpPr>
          <a:xfrm>
            <a:off x="743639" y="3152827"/>
            <a:ext cx="956276" cy="452486"/>
            <a:chOff x="50114" y="669867"/>
            <a:chExt cx="971626" cy="529248"/>
          </a:xfrm>
        </p:grpSpPr>
        <p:sp>
          <p:nvSpPr>
            <p:cNvPr id="118" name="Chevron 117"/>
            <p:cNvSpPr/>
            <p:nvPr/>
          </p:nvSpPr>
          <p:spPr>
            <a:xfrm>
              <a:off x="50114" y="669867"/>
              <a:ext cx="971626" cy="529248"/>
            </a:xfrm>
            <a:prstGeom prst="chevron">
              <a:avLst/>
            </a:pr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9" name="Chevron 4"/>
            <p:cNvSpPr/>
            <p:nvPr/>
          </p:nvSpPr>
          <p:spPr>
            <a:xfrm>
              <a:off x="314738" y="669867"/>
              <a:ext cx="442378" cy="529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07" tIns="17336" rIns="17336" bIns="17336" numCol="1" spcCol="1270" anchor="ctr" anchorCtr="0">
              <a:noAutofit/>
            </a:bodyPr>
            <a:lstStyle/>
            <a:p>
              <a:pPr algn="ctr" defTabSz="571956">
                <a:lnSpc>
                  <a:spcPct val="90000"/>
                </a:lnSpc>
                <a:spcAft>
                  <a:spcPct val="35000"/>
                </a:spcAft>
              </a:pPr>
              <a:r>
                <a:rPr lang="et-EE" sz="1300" b="1" dirty="0" smtClean="0">
                  <a:solidFill>
                    <a:schemeClr val="tx1"/>
                  </a:solidFill>
                </a:rPr>
                <a:t>ERP</a:t>
              </a:r>
              <a:endParaRPr lang="et-EE" sz="1300" b="1" dirty="0">
                <a:solidFill>
                  <a:schemeClr val="tx1"/>
                </a:solidFill>
              </a:endParaRPr>
            </a:p>
          </p:txBody>
        </p:sp>
      </p:grpSp>
      <p:grpSp>
        <p:nvGrpSpPr>
          <p:cNvPr id="6" name="Group 119"/>
          <p:cNvGrpSpPr/>
          <p:nvPr/>
        </p:nvGrpSpPr>
        <p:grpSpPr>
          <a:xfrm>
            <a:off x="1434032" y="3141695"/>
            <a:ext cx="956276" cy="457759"/>
            <a:chOff x="751589" y="658707"/>
            <a:chExt cx="971626" cy="535416"/>
          </a:xfrm>
        </p:grpSpPr>
        <p:sp>
          <p:nvSpPr>
            <p:cNvPr id="121" name="Chevron 120"/>
            <p:cNvSpPr/>
            <p:nvPr/>
          </p:nvSpPr>
          <p:spPr>
            <a:xfrm>
              <a:off x="751589" y="658707"/>
              <a:ext cx="971626" cy="535416"/>
            </a:xfrm>
            <a:prstGeom prst="chevron">
              <a:avLst/>
            </a:pr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2" name="Chevron 6"/>
            <p:cNvSpPr/>
            <p:nvPr/>
          </p:nvSpPr>
          <p:spPr>
            <a:xfrm>
              <a:off x="1019297" y="658707"/>
              <a:ext cx="436210" cy="5354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07" tIns="17336" rIns="17336" bIns="17336" numCol="1" spcCol="1270" anchor="ctr" anchorCtr="0">
              <a:noAutofit/>
            </a:bodyPr>
            <a:lstStyle/>
            <a:p>
              <a:pPr algn="ctr" defTabSz="571956">
                <a:lnSpc>
                  <a:spcPct val="90000"/>
                </a:lnSpc>
                <a:spcAft>
                  <a:spcPct val="35000"/>
                </a:spcAft>
              </a:pPr>
              <a:r>
                <a:rPr lang="et-EE" sz="1300" b="1" dirty="0" smtClean="0">
                  <a:solidFill>
                    <a:schemeClr val="tx1"/>
                  </a:solidFill>
                </a:rPr>
                <a:t>XML</a:t>
              </a:r>
              <a:endParaRPr lang="et-EE" sz="1300" b="1" dirty="0">
                <a:solidFill>
                  <a:schemeClr val="tx1"/>
                </a:solidFill>
              </a:endParaRPr>
            </a:p>
          </p:txBody>
        </p:sp>
      </p:grpSp>
      <p:grpSp>
        <p:nvGrpSpPr>
          <p:cNvPr id="7" name="Group 122"/>
          <p:cNvGrpSpPr/>
          <p:nvPr/>
        </p:nvGrpSpPr>
        <p:grpSpPr>
          <a:xfrm>
            <a:off x="2146659" y="3141695"/>
            <a:ext cx="1218257" cy="457759"/>
            <a:chOff x="1475655" y="658707"/>
            <a:chExt cx="1237813" cy="535416"/>
          </a:xfrm>
        </p:grpSpPr>
        <p:sp>
          <p:nvSpPr>
            <p:cNvPr id="124" name="Chevron 123"/>
            <p:cNvSpPr/>
            <p:nvPr/>
          </p:nvSpPr>
          <p:spPr>
            <a:xfrm>
              <a:off x="1475655" y="658707"/>
              <a:ext cx="1237813" cy="535416"/>
            </a:xfrm>
            <a:prstGeom prst="chevron">
              <a:avLst/>
            </a:pr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5" name="Chevron 8"/>
            <p:cNvSpPr/>
            <p:nvPr/>
          </p:nvSpPr>
          <p:spPr>
            <a:xfrm>
              <a:off x="1743363" y="658707"/>
              <a:ext cx="702397" cy="5354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07" tIns="17336" rIns="17336" bIns="17336" numCol="1" spcCol="1270" anchor="ctr" anchorCtr="0">
              <a:noAutofit/>
            </a:bodyPr>
            <a:lstStyle/>
            <a:p>
              <a:pPr algn="ctr" defTabSz="571956">
                <a:lnSpc>
                  <a:spcPct val="90000"/>
                </a:lnSpc>
                <a:spcAft>
                  <a:spcPct val="35000"/>
                </a:spcAft>
              </a:pPr>
              <a:r>
                <a:rPr lang="et-EE" sz="1300" b="1" dirty="0" smtClean="0">
                  <a:solidFill>
                    <a:schemeClr val="tx1"/>
                  </a:solidFill>
                </a:rPr>
                <a:t>LIIDES</a:t>
              </a:r>
              <a:endParaRPr lang="et-EE" sz="1300" b="1" dirty="0">
                <a:solidFill>
                  <a:schemeClr val="tx1"/>
                </a:solidFill>
              </a:endParaRPr>
            </a:p>
          </p:txBody>
        </p:sp>
      </p:grpSp>
      <p:sp>
        <p:nvSpPr>
          <p:cNvPr id="46" name="Oval 45"/>
          <p:cNvSpPr/>
          <p:nvPr/>
        </p:nvSpPr>
        <p:spPr>
          <a:xfrm>
            <a:off x="176676" y="3069870"/>
            <a:ext cx="1133926" cy="28729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90507" tIns="45254" rIns="90507" bIns="45254" rtlCol="0" anchor="ctr"/>
          <a:lstStyle/>
          <a:p>
            <a:pPr algn="ctr"/>
            <a:r>
              <a:rPr lang="et-EE" sz="1200" b="1" dirty="0" smtClean="0">
                <a:solidFill>
                  <a:schemeClr val="tx1"/>
                </a:solidFill>
              </a:rPr>
              <a:t>Saatja  A</a:t>
            </a:r>
            <a:endParaRPr lang="et-EE" sz="1200" b="1" dirty="0">
              <a:solidFill>
                <a:schemeClr val="tx1"/>
              </a:solidFill>
            </a:endParaRPr>
          </a:p>
        </p:txBody>
      </p:sp>
      <p:sp>
        <p:nvSpPr>
          <p:cNvPr id="69" name="Chevron 68"/>
          <p:cNvSpPr/>
          <p:nvPr/>
        </p:nvSpPr>
        <p:spPr bwMode="auto">
          <a:xfrm>
            <a:off x="7334584" y="3141696"/>
            <a:ext cx="1133926" cy="430947"/>
          </a:xfrm>
          <a:prstGeom prst="chevron">
            <a:avLst/>
          </a:prstGeom>
          <a:solidFill>
            <a:srgbClr val="FFFF9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rtlCol="0" anchor="ctr" anchorCtr="0" compatLnSpc="1">
            <a:prstTxWarp prst="textNoShape">
              <a:avLst/>
            </a:prstTxWarp>
          </a:bodyPr>
          <a:lstStyle/>
          <a:p>
            <a:pPr algn="ctr">
              <a:lnSpc>
                <a:spcPct val="100000"/>
              </a:lnSpc>
            </a:pPr>
            <a:r>
              <a:rPr lang="et-EE" sz="1300" b="1" dirty="0" smtClean="0"/>
              <a:t>ERP</a:t>
            </a:r>
          </a:p>
        </p:txBody>
      </p:sp>
      <p:sp>
        <p:nvSpPr>
          <p:cNvPr id="70" name="Chevron 69"/>
          <p:cNvSpPr/>
          <p:nvPr/>
        </p:nvSpPr>
        <p:spPr bwMode="auto">
          <a:xfrm>
            <a:off x="5917177" y="3141696"/>
            <a:ext cx="1559148" cy="430947"/>
          </a:xfrm>
          <a:prstGeom prst="chevron">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rtlCol="0" anchor="ctr" anchorCtr="0" compatLnSpc="1">
            <a:prstTxWarp prst="textNoShape">
              <a:avLst/>
            </a:prstTxWarp>
          </a:bodyPr>
          <a:lstStyle/>
          <a:p>
            <a:pPr algn="ctr">
              <a:lnSpc>
                <a:spcPct val="100000"/>
              </a:lnSpc>
            </a:pPr>
            <a:r>
              <a:rPr lang="et-EE" sz="1300" b="1" dirty="0" smtClean="0"/>
              <a:t>Arvehaldus </a:t>
            </a:r>
          </a:p>
          <a:p>
            <a:pPr algn="ctr">
              <a:lnSpc>
                <a:spcPct val="100000"/>
              </a:lnSpc>
            </a:pPr>
            <a:r>
              <a:rPr lang="et-EE" sz="1300" b="1" dirty="0" smtClean="0"/>
              <a:t>(portaal)</a:t>
            </a:r>
          </a:p>
        </p:txBody>
      </p:sp>
      <p:sp>
        <p:nvSpPr>
          <p:cNvPr id="55" name="Oval 54"/>
          <p:cNvSpPr/>
          <p:nvPr/>
        </p:nvSpPr>
        <p:spPr>
          <a:xfrm>
            <a:off x="7901547" y="3069870"/>
            <a:ext cx="921315" cy="215474"/>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0507" tIns="45254" rIns="90507" bIns="45254" rtlCol="0" anchor="ctr"/>
          <a:lstStyle/>
          <a:p>
            <a:pPr algn="ctr"/>
            <a:r>
              <a:rPr lang="et-EE" sz="1200" b="1" dirty="0" smtClean="0">
                <a:solidFill>
                  <a:schemeClr val="tx1"/>
                </a:solidFill>
              </a:rPr>
              <a:t>Asutus</a:t>
            </a:r>
            <a:endParaRPr lang="et-EE" sz="1200" b="1" dirty="0">
              <a:solidFill>
                <a:schemeClr val="tx1"/>
              </a:solidFill>
            </a:endParaRPr>
          </a:p>
        </p:txBody>
      </p:sp>
      <p:sp>
        <p:nvSpPr>
          <p:cNvPr id="71" name="Chevron 70"/>
          <p:cNvSpPr/>
          <p:nvPr/>
        </p:nvSpPr>
        <p:spPr bwMode="auto">
          <a:xfrm>
            <a:off x="7405454" y="3931767"/>
            <a:ext cx="1133926" cy="430947"/>
          </a:xfrm>
          <a:prstGeom prst="chevron">
            <a:avLst/>
          </a:prstGeom>
          <a:solidFill>
            <a:srgbClr val="FFFF9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rtlCol="0" anchor="ctr" anchorCtr="0" compatLnSpc="1">
            <a:prstTxWarp prst="textNoShape">
              <a:avLst/>
            </a:prstTxWarp>
          </a:bodyPr>
          <a:lstStyle/>
          <a:p>
            <a:pPr algn="ctr">
              <a:lnSpc>
                <a:spcPct val="100000"/>
              </a:lnSpc>
            </a:pPr>
            <a:r>
              <a:rPr lang="et-EE" sz="1300" b="1" dirty="0" smtClean="0"/>
              <a:t>ERP</a:t>
            </a:r>
          </a:p>
        </p:txBody>
      </p:sp>
      <p:sp>
        <p:nvSpPr>
          <p:cNvPr id="72" name="Chevron 71"/>
          <p:cNvSpPr/>
          <p:nvPr/>
        </p:nvSpPr>
        <p:spPr bwMode="auto">
          <a:xfrm>
            <a:off x="5988047" y="3931767"/>
            <a:ext cx="1559148" cy="430947"/>
          </a:xfrm>
          <a:prstGeom prst="chevron">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rtlCol="0" anchor="ctr" anchorCtr="0" compatLnSpc="1">
            <a:prstTxWarp prst="textNoShape">
              <a:avLst/>
            </a:prstTxWarp>
          </a:bodyPr>
          <a:lstStyle/>
          <a:p>
            <a:pPr algn="ctr">
              <a:lnSpc>
                <a:spcPct val="100000"/>
              </a:lnSpc>
            </a:pPr>
            <a:r>
              <a:rPr lang="et-EE" sz="1300" b="1" dirty="0" smtClean="0"/>
              <a:t>Arvehaldus </a:t>
            </a:r>
          </a:p>
          <a:p>
            <a:pPr algn="ctr">
              <a:lnSpc>
                <a:spcPct val="100000"/>
              </a:lnSpc>
            </a:pPr>
            <a:r>
              <a:rPr lang="et-EE" sz="1300" b="1" dirty="0" smtClean="0"/>
              <a:t>(portaal)</a:t>
            </a:r>
          </a:p>
        </p:txBody>
      </p:sp>
      <p:sp>
        <p:nvSpPr>
          <p:cNvPr id="66" name="Oval 65"/>
          <p:cNvSpPr/>
          <p:nvPr/>
        </p:nvSpPr>
        <p:spPr>
          <a:xfrm>
            <a:off x="7901547" y="3811357"/>
            <a:ext cx="921315" cy="215474"/>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0507" tIns="45254" rIns="90507" bIns="45254" rtlCol="0" anchor="ctr"/>
          <a:lstStyle/>
          <a:p>
            <a:pPr algn="ctr"/>
            <a:r>
              <a:rPr lang="et-EE" sz="1200" b="1" dirty="0" smtClean="0">
                <a:solidFill>
                  <a:schemeClr val="tx1"/>
                </a:solidFill>
              </a:rPr>
              <a:t>Asutus</a:t>
            </a:r>
            <a:endParaRPr lang="et-EE" sz="1200" b="1" dirty="0">
              <a:solidFill>
                <a:schemeClr val="tx1"/>
              </a:solidFill>
            </a:endParaRPr>
          </a:p>
        </p:txBody>
      </p:sp>
      <p:sp>
        <p:nvSpPr>
          <p:cNvPr id="73" name="Chevron 72"/>
          <p:cNvSpPr/>
          <p:nvPr/>
        </p:nvSpPr>
        <p:spPr bwMode="auto">
          <a:xfrm>
            <a:off x="7476325" y="4937313"/>
            <a:ext cx="1133926" cy="430947"/>
          </a:xfrm>
          <a:prstGeom prst="chevron">
            <a:avLst/>
          </a:prstGeom>
          <a:solidFill>
            <a:srgbClr val="FFFF9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rtlCol="0" anchor="ctr" anchorCtr="0" compatLnSpc="1">
            <a:prstTxWarp prst="textNoShape">
              <a:avLst/>
            </a:prstTxWarp>
          </a:bodyPr>
          <a:lstStyle/>
          <a:p>
            <a:pPr algn="ctr">
              <a:lnSpc>
                <a:spcPct val="100000"/>
              </a:lnSpc>
            </a:pPr>
            <a:r>
              <a:rPr lang="et-EE" sz="1300" b="1" dirty="0" smtClean="0"/>
              <a:t>ERP</a:t>
            </a:r>
          </a:p>
        </p:txBody>
      </p:sp>
      <p:sp>
        <p:nvSpPr>
          <p:cNvPr id="74" name="Chevron 73"/>
          <p:cNvSpPr/>
          <p:nvPr/>
        </p:nvSpPr>
        <p:spPr bwMode="auto">
          <a:xfrm>
            <a:off x="5988047" y="4937313"/>
            <a:ext cx="1630019" cy="430947"/>
          </a:xfrm>
          <a:prstGeom prst="chevron">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rtlCol="0" anchor="ctr" anchorCtr="0" compatLnSpc="1">
            <a:prstTxWarp prst="textNoShape">
              <a:avLst/>
            </a:prstTxWarp>
          </a:bodyPr>
          <a:lstStyle/>
          <a:p>
            <a:pPr algn="ctr">
              <a:lnSpc>
                <a:spcPct val="100000"/>
              </a:lnSpc>
            </a:pPr>
            <a:r>
              <a:rPr lang="et-EE" sz="1300" b="1" dirty="0" smtClean="0"/>
              <a:t>Arvehaldus </a:t>
            </a:r>
          </a:p>
          <a:p>
            <a:pPr algn="ctr">
              <a:lnSpc>
                <a:spcPct val="100000"/>
              </a:lnSpc>
            </a:pPr>
            <a:r>
              <a:rPr lang="et-EE" sz="1300" b="1" dirty="0" smtClean="0"/>
              <a:t>(portaal)</a:t>
            </a:r>
          </a:p>
        </p:txBody>
      </p:sp>
      <p:sp>
        <p:nvSpPr>
          <p:cNvPr id="75" name="Oval 74"/>
          <p:cNvSpPr/>
          <p:nvPr/>
        </p:nvSpPr>
        <p:spPr>
          <a:xfrm>
            <a:off x="7901547" y="4793662"/>
            <a:ext cx="921315" cy="215474"/>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0507" tIns="45254" rIns="90507" bIns="45254" rtlCol="0" anchor="ctr"/>
          <a:lstStyle/>
          <a:p>
            <a:pPr algn="ctr"/>
            <a:r>
              <a:rPr lang="et-EE" sz="1200" b="1" dirty="0" smtClean="0">
                <a:solidFill>
                  <a:schemeClr val="tx1"/>
                </a:solidFill>
              </a:rPr>
              <a:t>Asutus</a:t>
            </a:r>
            <a:endParaRPr lang="et-EE" sz="1200" b="1" dirty="0">
              <a:solidFill>
                <a:schemeClr val="tx1"/>
              </a:solidFill>
            </a:endParaRPr>
          </a:p>
        </p:txBody>
      </p:sp>
      <p:sp>
        <p:nvSpPr>
          <p:cNvPr id="43" name="Rectangle 42"/>
          <p:cNvSpPr/>
          <p:nvPr/>
        </p:nvSpPr>
        <p:spPr>
          <a:xfrm>
            <a:off x="755353" y="6084565"/>
            <a:ext cx="7128792" cy="377796"/>
          </a:xfrm>
          <a:prstGeom prst="rect">
            <a:avLst/>
          </a:prstGeom>
        </p:spPr>
        <p:txBody>
          <a:bodyPr wrap="square">
            <a:spAutoFit/>
          </a:bodyPr>
          <a:lstStyle/>
          <a:p>
            <a:r>
              <a:rPr lang="fi-FI" b="1" dirty="0" err="1" smtClean="0">
                <a:hlinkClick r:id="rId2"/>
              </a:rPr>
              <a:t>Kuidas</a:t>
            </a:r>
            <a:r>
              <a:rPr lang="fi-FI" b="1" dirty="0" smtClean="0">
                <a:hlinkClick r:id="rId2"/>
              </a:rPr>
              <a:t> saata e-arvet?</a:t>
            </a:r>
            <a:r>
              <a:rPr lang="et-EE" b="1" dirty="0" smtClean="0">
                <a:hlinkClick r:id="rId2"/>
              </a:rPr>
              <a:t> </a:t>
            </a:r>
            <a:r>
              <a:rPr lang="fi-FI" b="1" dirty="0" smtClean="0">
                <a:hlinkClick r:id="rId2"/>
              </a:rPr>
              <a:t> </a:t>
            </a:r>
            <a:r>
              <a:rPr lang="et-EE" b="1" dirty="0" smtClean="0"/>
              <a:t>Loe juhendit </a:t>
            </a:r>
            <a:r>
              <a:rPr lang="et-EE" b="1" dirty="0" smtClean="0">
                <a:hlinkClick r:id="rId3"/>
              </a:rPr>
              <a:t>http://www.fin.ee/e-arved</a:t>
            </a:r>
            <a:endParaRPr lang="et-EE" b="1" dirty="0"/>
          </a:p>
        </p:txBody>
      </p:sp>
      <p:sp>
        <p:nvSpPr>
          <p:cNvPr id="44" name="Oval 43"/>
          <p:cNvSpPr/>
          <p:nvPr/>
        </p:nvSpPr>
        <p:spPr bwMode="auto">
          <a:xfrm>
            <a:off x="3995713" y="2916213"/>
            <a:ext cx="1152128" cy="936104"/>
          </a:xfrm>
          <a:prstGeom prst="ellipse">
            <a:avLst/>
          </a:prstGeom>
          <a:solidFill>
            <a:schemeClr val="bg1">
              <a:alpha val="0"/>
            </a:schemeClr>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t-EE" sz="1800" b="0" i="0" u="none" strike="noStrike" cap="none" normalizeH="0" baseline="0" smtClean="0">
              <a:ln>
                <a:noFill/>
              </a:ln>
              <a:effectLst/>
              <a:latin typeface="Roboto Condensed" panose="02000000000000000000" pitchFamily="2" charset="0"/>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97" y="395933"/>
            <a:ext cx="8291834" cy="1069839"/>
          </a:xfrm>
        </p:spPr>
        <p:txBody>
          <a:bodyPr/>
          <a:lstStyle/>
          <a:p>
            <a:r>
              <a:rPr lang="et-EE" sz="4000" dirty="0" smtClean="0">
                <a:solidFill>
                  <a:schemeClr val="tx1"/>
                </a:solidFill>
              </a:rPr>
              <a:t>Eesti eesmärk 2016</a:t>
            </a:r>
            <a:br>
              <a:rPr lang="et-EE" sz="4000" dirty="0" smtClean="0">
                <a:solidFill>
                  <a:schemeClr val="tx1"/>
                </a:solidFill>
              </a:rPr>
            </a:br>
            <a:r>
              <a:rPr lang="et-EE" sz="2000" b="0" dirty="0" smtClean="0">
                <a:solidFill>
                  <a:schemeClr val="tx1"/>
                </a:solidFill>
              </a:rPr>
              <a:t>Püstitati 2014. aasta algul</a:t>
            </a:r>
          </a:p>
        </p:txBody>
      </p:sp>
      <p:sp>
        <p:nvSpPr>
          <p:cNvPr id="3" name="Content Placeholder 2"/>
          <p:cNvSpPr>
            <a:spLocks noGrp="1"/>
          </p:cNvSpPr>
          <p:nvPr>
            <p:ph idx="1"/>
          </p:nvPr>
        </p:nvSpPr>
        <p:spPr>
          <a:xfrm>
            <a:off x="389287" y="1353842"/>
            <a:ext cx="8291834" cy="4916860"/>
          </a:xfrm>
        </p:spPr>
        <p:txBody>
          <a:bodyPr/>
          <a:lstStyle/>
          <a:p>
            <a:endParaRPr lang="et-EE" sz="2400" b="1" dirty="0" smtClean="0">
              <a:solidFill>
                <a:srgbClr val="1C9AD7"/>
              </a:solidFill>
              <a:ea typeface="+mj-ea"/>
              <a:cs typeface="+mj-cs"/>
            </a:endParaRPr>
          </a:p>
          <a:p>
            <a:pPr lvl="1"/>
            <a:endParaRPr lang="et-EE" sz="2400" dirty="0" smtClean="0"/>
          </a:p>
        </p:txBody>
      </p:sp>
      <p:graphicFrame>
        <p:nvGraphicFramePr>
          <p:cNvPr id="5" name="Diagram 4"/>
          <p:cNvGraphicFramePr/>
          <p:nvPr>
            <p:extLst>
              <p:ext uri="{D42A27DB-BD31-4B8C-83A1-F6EECF244321}">
                <p14:modId xmlns:p14="http://schemas.microsoft.com/office/powerpoint/2010/main" val="2007720837"/>
              </p:ext>
            </p:extLst>
          </p:nvPr>
        </p:nvGraphicFramePr>
        <p:xfrm>
          <a:off x="611337" y="1620069"/>
          <a:ext cx="793748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3813498"/>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67321" y="251917"/>
            <a:ext cx="8532217" cy="1030412"/>
          </a:xfrm>
        </p:spPr>
        <p:txBody>
          <a:bodyPr>
            <a:normAutofit/>
          </a:bodyPr>
          <a:lstStyle/>
          <a:p>
            <a:r>
              <a:rPr lang="et-EE" sz="3200" b="1" dirty="0" smtClean="0">
                <a:solidFill>
                  <a:schemeClr val="tx1"/>
                </a:solidFill>
              </a:rPr>
              <a:t>E-arve liikumine süsteemist süsteemi (näited</a:t>
            </a:r>
            <a:r>
              <a:rPr lang="et-EE" sz="3600" dirty="0" smtClean="0"/>
              <a:t>)</a:t>
            </a:r>
            <a:endParaRPr lang="et-EE" sz="3600" dirty="0"/>
          </a:p>
        </p:txBody>
      </p:sp>
      <p:sp>
        <p:nvSpPr>
          <p:cNvPr id="4" name="Kuupäeva kohatäide 3"/>
          <p:cNvSpPr>
            <a:spLocks noGrp="1"/>
          </p:cNvSpPr>
          <p:nvPr>
            <p:ph type="dt" sz="half" idx="10"/>
          </p:nvPr>
        </p:nvSpPr>
        <p:spPr/>
        <p:txBody>
          <a:bodyPr/>
          <a:lstStyle/>
          <a:p>
            <a:endParaRPr lang="en-US">
              <a:solidFill>
                <a:prstClr val="black">
                  <a:tint val="75000"/>
                </a:prstClr>
              </a:solidFill>
            </a:endParaRPr>
          </a:p>
        </p:txBody>
      </p:sp>
      <p:sp>
        <p:nvSpPr>
          <p:cNvPr id="5" name="Slaidinumbri kohatäide 4"/>
          <p:cNvSpPr>
            <a:spLocks noGrp="1"/>
          </p:cNvSpPr>
          <p:nvPr>
            <p:ph type="sldNum" sz="quarter" idx="12"/>
          </p:nvPr>
        </p:nvSpPr>
        <p:spPr/>
        <p:txBody>
          <a:bodyPr/>
          <a:lstStyle/>
          <a:p>
            <a:fld id="{0DAA0015-D9AD-47A3-8709-CBB1C337BA31}" type="slidenum">
              <a:rPr lang="en-US" smtClean="0">
                <a:solidFill>
                  <a:prstClr val="black">
                    <a:tint val="75000"/>
                  </a:prstClr>
                </a:solidFill>
              </a:rPr>
              <a:pPr/>
              <a:t>30</a:t>
            </a:fld>
            <a:endParaRPr lang="en-US">
              <a:solidFill>
                <a:prstClr val="black">
                  <a:tint val="75000"/>
                </a:prstClr>
              </a:solidFill>
            </a:endParaRPr>
          </a:p>
        </p:txBody>
      </p:sp>
      <p:graphicFrame>
        <p:nvGraphicFramePr>
          <p:cNvPr id="3" name="Diagram 2"/>
          <p:cNvGraphicFramePr/>
          <p:nvPr>
            <p:extLst>
              <p:ext uri="{D42A27DB-BD31-4B8C-83A1-F6EECF244321}">
                <p14:modId xmlns:p14="http://schemas.microsoft.com/office/powerpoint/2010/main" val="1603163076"/>
              </p:ext>
            </p:extLst>
          </p:nvPr>
        </p:nvGraphicFramePr>
        <p:xfrm>
          <a:off x="637467" y="1216096"/>
          <a:ext cx="7894750" cy="5193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ular Callout 5"/>
          <p:cNvSpPr/>
          <p:nvPr/>
        </p:nvSpPr>
        <p:spPr bwMode="auto">
          <a:xfrm>
            <a:off x="611337" y="1260029"/>
            <a:ext cx="2592288" cy="576064"/>
          </a:xfrm>
          <a:prstGeom prst="wedgeRoundRectCallout">
            <a:avLst>
              <a:gd name="adj1" fmla="val -15423"/>
              <a:gd name="adj2" fmla="val 202017"/>
              <a:gd name="adj3" fmla="val 16667"/>
            </a:avLst>
          </a:prstGeom>
          <a:solidFill>
            <a:srgbClr val="FFFF99"/>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t-EE" sz="1600" b="1" dirty="0" smtClean="0">
                <a:solidFill>
                  <a:srgbClr val="004586"/>
                </a:solidFill>
              </a:rPr>
              <a:t>TASUTA</a:t>
            </a:r>
          </a:p>
          <a:p>
            <a:r>
              <a:rPr lang="et-EE" sz="1400" b="1" dirty="0" smtClean="0">
                <a:solidFill>
                  <a:srgbClr val="004586"/>
                </a:solidFill>
                <a:hlinkClick r:id="rId7"/>
              </a:rPr>
              <a:t>http://www2.rik.ee/e-arveldaja/</a:t>
            </a:r>
            <a:endParaRPr lang="et-EE" sz="1400" b="1" dirty="0" smtClean="0">
              <a:solidFill>
                <a:srgbClr val="004586"/>
              </a:solidFill>
            </a:endParaRPr>
          </a:p>
          <a:p>
            <a:endParaRPr lang="et-EE" sz="1400" b="1" dirty="0" smtClean="0">
              <a:solidFill>
                <a:srgbClr val="004586"/>
              </a:solidFill>
            </a:endParaRPr>
          </a:p>
        </p:txBody>
      </p:sp>
      <p:sp>
        <p:nvSpPr>
          <p:cNvPr id="7" name="Oval 6"/>
          <p:cNvSpPr/>
          <p:nvPr/>
        </p:nvSpPr>
        <p:spPr bwMode="auto">
          <a:xfrm>
            <a:off x="1835473" y="1908101"/>
            <a:ext cx="1224136" cy="648072"/>
          </a:xfrm>
          <a:prstGeom prst="ellipse">
            <a:avLst/>
          </a:prstGeom>
          <a:solidFill>
            <a:schemeClr val="bg1">
              <a:alpha val="0"/>
            </a:schemeClr>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t-EE" sz="1800" b="1" i="0" u="none" strike="noStrike" cap="none" normalizeH="0" baseline="0" dirty="0" smtClean="0">
              <a:ln>
                <a:noFill/>
              </a:ln>
              <a:effectLst/>
              <a:latin typeface="Roboto Condensed" panose="02000000000000000000" pitchFamily="2" charset="0"/>
              <a:ea typeface="Microsoft YaHei" panose="020B0503020204020204" pitchFamily="34" charset="-122"/>
            </a:endParaRPr>
          </a:p>
        </p:txBody>
      </p:sp>
    </p:spTree>
    <p:extLst>
      <p:ext uri="{BB962C8B-B14F-4D97-AF65-F5344CB8AC3E}">
        <p14:creationId xmlns:p14="http://schemas.microsoft.com/office/powerpoint/2010/main" val="899743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p:cNvSpPr/>
          <p:nvPr/>
        </p:nvSpPr>
        <p:spPr bwMode="auto">
          <a:xfrm>
            <a:off x="3854687" y="4408348"/>
            <a:ext cx="720080" cy="216024"/>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rtlCol="0" anchor="t" anchorCtr="0" compatLnSpc="1">
            <a:prstTxWarp prst="textNoShape">
              <a:avLst/>
            </a:prstTxWarp>
          </a:bodyPr>
          <a:lstStyle/>
          <a:p>
            <a:pPr defTabSz="449123"/>
            <a:r>
              <a:rPr lang="et-EE" sz="1200" dirty="0"/>
              <a:t>Rändlus</a:t>
            </a:r>
          </a:p>
        </p:txBody>
      </p:sp>
      <p:sp>
        <p:nvSpPr>
          <p:cNvPr id="35" name="Rectangle 34"/>
          <p:cNvSpPr/>
          <p:nvPr/>
        </p:nvSpPr>
        <p:spPr bwMode="auto">
          <a:xfrm>
            <a:off x="3779689" y="3708301"/>
            <a:ext cx="1080120" cy="288032"/>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rtlCol="0" anchor="t" anchorCtr="0" compatLnSpc="1">
            <a:prstTxWarp prst="textNoShape">
              <a:avLst/>
            </a:prstTxWarp>
          </a:bodyPr>
          <a:lstStyle/>
          <a:p>
            <a:pPr defTabSz="449123"/>
            <a:r>
              <a:rPr lang="et-EE" sz="1200" dirty="0"/>
              <a:t>Rändlus</a:t>
            </a:r>
          </a:p>
        </p:txBody>
      </p:sp>
      <p:sp>
        <p:nvSpPr>
          <p:cNvPr id="2" name="Title 1"/>
          <p:cNvSpPr>
            <a:spLocks noGrp="1"/>
          </p:cNvSpPr>
          <p:nvPr>
            <p:ph type="title"/>
          </p:nvPr>
        </p:nvSpPr>
        <p:spPr>
          <a:xfrm>
            <a:off x="389288" y="475459"/>
            <a:ext cx="7920000" cy="1080000"/>
          </a:xfrm>
        </p:spPr>
        <p:txBody>
          <a:bodyPr>
            <a:normAutofit/>
          </a:bodyPr>
          <a:lstStyle/>
          <a:p>
            <a:r>
              <a:rPr lang="et-EE" dirty="0" smtClean="0"/>
              <a:t>E-arvete liiklus rändluse korral</a:t>
            </a:r>
            <a:endParaRPr lang="et-EE" dirty="0"/>
          </a:p>
        </p:txBody>
      </p:sp>
      <p:sp>
        <p:nvSpPr>
          <p:cNvPr id="10" name="Oval 9"/>
          <p:cNvSpPr/>
          <p:nvPr/>
        </p:nvSpPr>
        <p:spPr bwMode="auto">
          <a:xfrm>
            <a:off x="374982" y="1900149"/>
            <a:ext cx="1625843" cy="532042"/>
          </a:xfrm>
          <a:prstGeom prst="ellipse">
            <a:avLst/>
          </a:prstGeom>
          <a:solidFill>
            <a:srgbClr val="FFC000"/>
          </a:solidFill>
          <a:ln w="31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rtlCol="0" anchor="t" anchorCtr="0" compatLnSpc="1">
            <a:prstTxWarp prst="textNoShape">
              <a:avLst/>
            </a:prstTxWarp>
          </a:bodyPr>
          <a:lstStyle/>
          <a:p>
            <a:pPr defTabSz="449123"/>
            <a:r>
              <a:rPr lang="et-EE" sz="1400" dirty="0" smtClean="0"/>
              <a:t>ERP Klient 3</a:t>
            </a:r>
            <a:endParaRPr lang="et-EE" sz="1400" dirty="0"/>
          </a:p>
        </p:txBody>
      </p:sp>
      <p:sp>
        <p:nvSpPr>
          <p:cNvPr id="15" name="Oval 14"/>
          <p:cNvSpPr/>
          <p:nvPr/>
        </p:nvSpPr>
        <p:spPr bwMode="auto">
          <a:xfrm>
            <a:off x="7236074" y="2584205"/>
            <a:ext cx="1613472" cy="576064"/>
          </a:xfrm>
          <a:prstGeom prst="ellipse">
            <a:avLst/>
          </a:prstGeom>
          <a:solidFill>
            <a:srgbClr val="FFC000"/>
          </a:solidFill>
          <a:ln w="31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rtlCol="0" anchor="t" anchorCtr="0" compatLnSpc="1">
            <a:prstTxWarp prst="textNoShape">
              <a:avLst/>
            </a:prstTxWarp>
          </a:bodyPr>
          <a:lstStyle/>
          <a:p>
            <a:pPr defTabSz="449123"/>
            <a:r>
              <a:rPr lang="et-EE" sz="1400" dirty="0" smtClean="0"/>
              <a:t>ERP Klient 7</a:t>
            </a:r>
            <a:endParaRPr lang="et-EE" sz="1400" dirty="0"/>
          </a:p>
        </p:txBody>
      </p:sp>
      <p:sp>
        <p:nvSpPr>
          <p:cNvPr id="16" name="Oval 15"/>
          <p:cNvSpPr/>
          <p:nvPr/>
        </p:nvSpPr>
        <p:spPr bwMode="auto">
          <a:xfrm>
            <a:off x="7049639" y="3492279"/>
            <a:ext cx="1770612" cy="575881"/>
          </a:xfrm>
          <a:prstGeom prst="ellipse">
            <a:avLst/>
          </a:prstGeom>
          <a:solidFill>
            <a:srgbClr val="FFC000"/>
          </a:solidFill>
          <a:ln w="31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rtlCol="0" anchor="t" anchorCtr="0" compatLnSpc="1">
            <a:prstTxWarp prst="textNoShape">
              <a:avLst/>
            </a:prstTxWarp>
          </a:bodyPr>
          <a:lstStyle/>
          <a:p>
            <a:pPr defTabSz="449123"/>
            <a:r>
              <a:rPr lang="et-EE" sz="1400" dirty="0" smtClean="0"/>
              <a:t>DHS  Klient  8 </a:t>
            </a:r>
            <a:endParaRPr lang="et-EE" sz="1400" dirty="0"/>
          </a:p>
        </p:txBody>
      </p:sp>
      <p:sp>
        <p:nvSpPr>
          <p:cNvPr id="17" name="Oval 16"/>
          <p:cNvSpPr/>
          <p:nvPr/>
        </p:nvSpPr>
        <p:spPr bwMode="auto">
          <a:xfrm>
            <a:off x="6899647" y="5396425"/>
            <a:ext cx="1697137" cy="576064"/>
          </a:xfrm>
          <a:prstGeom prst="ellipse">
            <a:avLst/>
          </a:prstGeom>
          <a:solidFill>
            <a:srgbClr val="FFC000"/>
          </a:solidFill>
          <a:ln w="31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rtlCol="0" anchor="t" anchorCtr="0" compatLnSpc="1">
            <a:prstTxWarp prst="textNoShape">
              <a:avLst/>
            </a:prstTxWarp>
          </a:bodyPr>
          <a:lstStyle/>
          <a:p>
            <a:pPr defTabSz="449123"/>
            <a:r>
              <a:rPr lang="et-EE" sz="1400" dirty="0" smtClean="0"/>
              <a:t>DHS Klient </a:t>
            </a:r>
            <a:r>
              <a:rPr lang="et-EE" sz="1600" dirty="0" smtClean="0"/>
              <a:t>9</a:t>
            </a:r>
            <a:endParaRPr lang="et-EE" sz="1600" dirty="0"/>
          </a:p>
        </p:txBody>
      </p:sp>
      <p:sp>
        <p:nvSpPr>
          <p:cNvPr id="18" name="Oval 17"/>
          <p:cNvSpPr/>
          <p:nvPr/>
        </p:nvSpPr>
        <p:spPr bwMode="auto">
          <a:xfrm>
            <a:off x="599970" y="5431362"/>
            <a:ext cx="1649915" cy="576064"/>
          </a:xfrm>
          <a:prstGeom prst="ellipse">
            <a:avLst/>
          </a:prstGeom>
          <a:solidFill>
            <a:srgbClr val="FFC000"/>
          </a:solidFill>
          <a:ln w="31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rtlCol="0" anchor="t" anchorCtr="0" compatLnSpc="1">
            <a:prstTxWarp prst="textNoShape">
              <a:avLst/>
            </a:prstTxWarp>
          </a:bodyPr>
          <a:lstStyle/>
          <a:p>
            <a:pPr defTabSz="449123"/>
            <a:r>
              <a:rPr lang="et-EE" sz="1400" dirty="0" smtClean="0"/>
              <a:t>ERP Klient 1</a:t>
            </a:r>
            <a:endParaRPr lang="et-EE" sz="1400" dirty="0"/>
          </a:p>
        </p:txBody>
      </p:sp>
      <p:sp>
        <p:nvSpPr>
          <p:cNvPr id="24" name="Oval 23"/>
          <p:cNvSpPr/>
          <p:nvPr/>
        </p:nvSpPr>
        <p:spPr bwMode="auto">
          <a:xfrm>
            <a:off x="2399877" y="2486549"/>
            <a:ext cx="1626552" cy="792088"/>
          </a:xfrm>
          <a:prstGeom prst="ellipse">
            <a:avLst/>
          </a:prstGeom>
          <a:solidFill>
            <a:schemeClr val="bg1">
              <a:lumMod val="75000"/>
            </a:schemeClr>
          </a:solidFill>
          <a:ln w="31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rtlCol="0" anchor="ctr" anchorCtr="0" compatLnSpc="1">
            <a:prstTxWarp prst="textNoShape">
              <a:avLst/>
            </a:prstTxWarp>
          </a:bodyPr>
          <a:lstStyle/>
          <a:p>
            <a:pPr algn="ctr">
              <a:lnSpc>
                <a:spcPts val="1280"/>
              </a:lnSpc>
            </a:pPr>
            <a:r>
              <a:rPr lang="et-EE" sz="1400" b="1" dirty="0" smtClean="0"/>
              <a:t>Telema</a:t>
            </a:r>
          </a:p>
          <a:p>
            <a:pPr algn="ctr">
              <a:lnSpc>
                <a:spcPts val="1280"/>
              </a:lnSpc>
            </a:pPr>
            <a:r>
              <a:rPr lang="et-EE" sz="1400" b="1" dirty="0" smtClean="0"/>
              <a:t>+</a:t>
            </a:r>
          </a:p>
          <a:p>
            <a:pPr algn="ctr">
              <a:lnSpc>
                <a:spcPts val="1280"/>
              </a:lnSpc>
            </a:pPr>
            <a:r>
              <a:rPr lang="et-EE" sz="1400" dirty="0" smtClean="0"/>
              <a:t>Kinnitusring</a:t>
            </a:r>
            <a:endParaRPr lang="et-EE" sz="1400" dirty="0"/>
          </a:p>
        </p:txBody>
      </p:sp>
      <p:sp>
        <p:nvSpPr>
          <p:cNvPr id="25" name="Oval 24"/>
          <p:cNvSpPr/>
          <p:nvPr/>
        </p:nvSpPr>
        <p:spPr bwMode="auto">
          <a:xfrm>
            <a:off x="1574919" y="3923042"/>
            <a:ext cx="1742806" cy="792088"/>
          </a:xfrm>
          <a:prstGeom prst="ellipse">
            <a:avLst/>
          </a:prstGeom>
          <a:solidFill>
            <a:schemeClr val="bg1">
              <a:lumMod val="75000"/>
            </a:schemeClr>
          </a:solidFill>
          <a:ln w="31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rtlCol="0" anchor="ctr" anchorCtr="0" compatLnSpc="1">
            <a:prstTxWarp prst="textNoShape">
              <a:avLst/>
            </a:prstTxWarp>
          </a:bodyPr>
          <a:lstStyle/>
          <a:p>
            <a:pPr algn="ctr" defTabSz="449123">
              <a:lnSpc>
                <a:spcPts val="1280"/>
              </a:lnSpc>
            </a:pPr>
            <a:r>
              <a:rPr lang="et-EE" sz="1400" b="1" dirty="0" err="1" smtClean="0"/>
              <a:t>Fitek</a:t>
            </a:r>
            <a:endParaRPr lang="et-EE" sz="1400" b="1" dirty="0" smtClean="0"/>
          </a:p>
          <a:p>
            <a:pPr algn="ctr" defTabSz="449123">
              <a:lnSpc>
                <a:spcPts val="1280"/>
              </a:lnSpc>
            </a:pPr>
            <a:r>
              <a:rPr lang="et-EE" sz="1400" dirty="0" smtClean="0"/>
              <a:t>+</a:t>
            </a:r>
            <a:endParaRPr lang="et-EE" sz="1400" dirty="0"/>
          </a:p>
          <a:p>
            <a:pPr algn="ctr" defTabSz="449123">
              <a:lnSpc>
                <a:spcPts val="1280"/>
              </a:lnSpc>
            </a:pPr>
            <a:r>
              <a:rPr lang="et-EE" sz="1400" dirty="0"/>
              <a:t>Kinnitusring</a:t>
            </a:r>
          </a:p>
        </p:txBody>
      </p:sp>
      <p:sp>
        <p:nvSpPr>
          <p:cNvPr id="26" name="Oval 25"/>
          <p:cNvSpPr/>
          <p:nvPr/>
        </p:nvSpPr>
        <p:spPr bwMode="auto">
          <a:xfrm>
            <a:off x="4949746" y="2486549"/>
            <a:ext cx="1605264" cy="792088"/>
          </a:xfrm>
          <a:prstGeom prst="ellipse">
            <a:avLst/>
          </a:prstGeom>
          <a:solidFill>
            <a:schemeClr val="bg1">
              <a:lumMod val="75000"/>
            </a:schemeClr>
          </a:solidFill>
          <a:ln w="31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rtlCol="0" anchor="ctr" anchorCtr="0" compatLnSpc="1">
            <a:prstTxWarp prst="textNoShape">
              <a:avLst/>
            </a:prstTxWarp>
          </a:bodyPr>
          <a:lstStyle/>
          <a:p>
            <a:pPr algn="ctr">
              <a:lnSpc>
                <a:spcPts val="1280"/>
              </a:lnSpc>
            </a:pPr>
            <a:r>
              <a:rPr lang="et-EE" sz="1400" b="1" dirty="0" err="1" smtClean="0"/>
              <a:t>Omniva</a:t>
            </a:r>
            <a:endParaRPr lang="et-EE" sz="1400" b="1" dirty="0" smtClean="0"/>
          </a:p>
          <a:p>
            <a:pPr algn="ctr">
              <a:lnSpc>
                <a:spcPts val="1280"/>
              </a:lnSpc>
            </a:pPr>
            <a:r>
              <a:rPr lang="et-EE" sz="1400" dirty="0" smtClean="0"/>
              <a:t>   +</a:t>
            </a:r>
          </a:p>
          <a:p>
            <a:pPr algn="ctr">
              <a:lnSpc>
                <a:spcPts val="1280"/>
              </a:lnSpc>
            </a:pPr>
            <a:r>
              <a:rPr lang="et-EE" sz="1400" dirty="0" smtClean="0"/>
              <a:t>Kinnitusring</a:t>
            </a:r>
            <a:endParaRPr lang="et-EE" sz="1400" dirty="0"/>
          </a:p>
        </p:txBody>
      </p:sp>
      <p:sp>
        <p:nvSpPr>
          <p:cNvPr id="32" name="Oval 31"/>
          <p:cNvSpPr/>
          <p:nvPr/>
        </p:nvSpPr>
        <p:spPr bwMode="auto">
          <a:xfrm>
            <a:off x="3899800" y="5396424"/>
            <a:ext cx="1591676" cy="792088"/>
          </a:xfrm>
          <a:prstGeom prst="ellipse">
            <a:avLst/>
          </a:prstGeom>
          <a:solidFill>
            <a:schemeClr val="bg1">
              <a:lumMod val="75000"/>
            </a:schemeClr>
          </a:solidFill>
          <a:ln w="31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rtlCol="0" anchor="ctr" anchorCtr="0" compatLnSpc="1">
            <a:prstTxWarp prst="textNoShape">
              <a:avLst/>
            </a:prstTxWarp>
          </a:bodyPr>
          <a:lstStyle/>
          <a:p>
            <a:pPr algn="ctr" defTabSz="449123"/>
            <a:r>
              <a:rPr lang="et-EE" sz="1400" b="1" dirty="0" smtClean="0"/>
              <a:t>E-arveldaja</a:t>
            </a:r>
          </a:p>
          <a:p>
            <a:pPr algn="ctr" defTabSz="449123"/>
            <a:r>
              <a:rPr lang="et-EE" sz="1400" b="1" dirty="0" smtClean="0"/>
              <a:t>+</a:t>
            </a:r>
          </a:p>
          <a:p>
            <a:pPr algn="ctr" defTabSz="449123"/>
            <a:r>
              <a:rPr lang="et-EE" sz="1400" dirty="0" smtClean="0"/>
              <a:t>ERP klient 11</a:t>
            </a:r>
            <a:endParaRPr lang="et-EE" sz="1400" dirty="0"/>
          </a:p>
        </p:txBody>
      </p:sp>
      <p:cxnSp>
        <p:nvCxnSpPr>
          <p:cNvPr id="34" name="Straight Arrow Connector 33"/>
          <p:cNvCxnSpPr>
            <a:stCxn id="32" idx="0"/>
            <a:endCxn id="26" idx="4"/>
          </p:cNvCxnSpPr>
          <p:nvPr/>
        </p:nvCxnSpPr>
        <p:spPr bwMode="auto">
          <a:xfrm flipV="1">
            <a:off x="4695638" y="3278636"/>
            <a:ext cx="1056740" cy="2117788"/>
          </a:xfrm>
          <a:prstGeom prst="straightConnector1">
            <a:avLst/>
          </a:prstGeom>
          <a:solidFill>
            <a:srgbClr val="00B8FF"/>
          </a:solidFill>
          <a:ln w="19050" cap="flat" cmpd="sng" algn="ctr">
            <a:solidFill>
              <a:srgbClr val="0070C0"/>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a:stCxn id="24" idx="6"/>
          </p:cNvCxnSpPr>
          <p:nvPr/>
        </p:nvCxnSpPr>
        <p:spPr bwMode="auto">
          <a:xfrm>
            <a:off x="4026429" y="2882594"/>
            <a:ext cx="923317" cy="5635"/>
          </a:xfrm>
          <a:prstGeom prst="straightConnector1">
            <a:avLst/>
          </a:prstGeom>
          <a:solidFill>
            <a:srgbClr val="00B8FF"/>
          </a:solidFill>
          <a:ln w="15875" cap="flat" cmpd="sng" algn="ctr">
            <a:solidFill>
              <a:srgbClr val="0070C0"/>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a:stCxn id="18" idx="0"/>
          </p:cNvCxnSpPr>
          <p:nvPr/>
        </p:nvCxnSpPr>
        <p:spPr bwMode="auto">
          <a:xfrm flipV="1">
            <a:off x="1424930" y="4644405"/>
            <a:ext cx="770585" cy="786955"/>
          </a:xfrm>
          <a:prstGeom prst="straightConnector1">
            <a:avLst/>
          </a:prstGeom>
          <a:solidFill>
            <a:srgbClr val="00B8FF"/>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Oval 63"/>
          <p:cNvSpPr/>
          <p:nvPr/>
        </p:nvSpPr>
        <p:spPr bwMode="auto">
          <a:xfrm>
            <a:off x="2399877" y="1337357"/>
            <a:ext cx="1724911" cy="504056"/>
          </a:xfrm>
          <a:prstGeom prst="ellipse">
            <a:avLst/>
          </a:prstGeom>
          <a:solidFill>
            <a:srgbClr val="FFC000"/>
          </a:solidFill>
          <a:ln w="31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rtlCol="0" anchor="t" anchorCtr="0" compatLnSpc="1">
            <a:prstTxWarp prst="textNoShape">
              <a:avLst/>
            </a:prstTxWarp>
          </a:bodyPr>
          <a:lstStyle/>
          <a:p>
            <a:pPr defTabSz="449123"/>
            <a:r>
              <a:rPr lang="et-EE" sz="1400" dirty="0" smtClean="0"/>
              <a:t>ERP Klient 4</a:t>
            </a:r>
          </a:p>
          <a:p>
            <a:pPr defTabSz="449123"/>
            <a:endParaRPr lang="et-EE" sz="1600" dirty="0"/>
          </a:p>
        </p:txBody>
      </p:sp>
      <p:cxnSp>
        <p:nvCxnSpPr>
          <p:cNvPr id="68" name="Straight Arrow Connector 67"/>
          <p:cNvCxnSpPr>
            <a:stCxn id="25" idx="6"/>
            <a:endCxn id="26" idx="3"/>
          </p:cNvCxnSpPr>
          <p:nvPr/>
        </p:nvCxnSpPr>
        <p:spPr bwMode="auto">
          <a:xfrm flipV="1">
            <a:off x="3317727" y="3162638"/>
            <a:ext cx="1867106" cy="1156448"/>
          </a:xfrm>
          <a:prstGeom prst="straightConnector1">
            <a:avLst/>
          </a:prstGeom>
          <a:solidFill>
            <a:srgbClr val="00B8FF"/>
          </a:solidFill>
          <a:ln w="15875" cap="flat" cmpd="sng" algn="ctr">
            <a:solidFill>
              <a:srgbClr val="0070C0"/>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Arrow Connector 69"/>
          <p:cNvCxnSpPr>
            <a:stCxn id="26" idx="6"/>
            <a:endCxn id="15" idx="2"/>
          </p:cNvCxnSpPr>
          <p:nvPr/>
        </p:nvCxnSpPr>
        <p:spPr bwMode="auto">
          <a:xfrm flipV="1">
            <a:off x="6555010" y="2872237"/>
            <a:ext cx="681063" cy="10357"/>
          </a:xfrm>
          <a:prstGeom prst="straightConnector1">
            <a:avLst/>
          </a:prstGeom>
          <a:solidFill>
            <a:srgbClr val="00B8FF"/>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Arrow Connector 73"/>
          <p:cNvCxnSpPr>
            <a:stCxn id="25" idx="4"/>
            <a:endCxn id="32" idx="1"/>
          </p:cNvCxnSpPr>
          <p:nvPr/>
        </p:nvCxnSpPr>
        <p:spPr bwMode="auto">
          <a:xfrm>
            <a:off x="2446322" y="4715131"/>
            <a:ext cx="1686573" cy="797294"/>
          </a:xfrm>
          <a:prstGeom prst="straightConnector1">
            <a:avLst/>
          </a:prstGeom>
          <a:solidFill>
            <a:srgbClr val="00B8FF"/>
          </a:solidFill>
          <a:ln w="15875" cap="flat" cmpd="sng" algn="ctr">
            <a:solidFill>
              <a:srgbClr val="0070C0"/>
            </a:solidFill>
            <a:prstDash val="solid"/>
            <a:round/>
            <a:headEnd type="triangle"/>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tangle 30"/>
          <p:cNvSpPr/>
          <p:nvPr/>
        </p:nvSpPr>
        <p:spPr bwMode="auto">
          <a:xfrm>
            <a:off x="4199786" y="2628181"/>
            <a:ext cx="720080" cy="216024"/>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rtlCol="0" anchor="t" anchorCtr="0" compatLnSpc="1">
            <a:prstTxWarp prst="textNoShape">
              <a:avLst/>
            </a:prstTxWarp>
          </a:bodyPr>
          <a:lstStyle/>
          <a:p>
            <a:pPr defTabSz="449123"/>
            <a:r>
              <a:rPr lang="et-EE" sz="1200" dirty="0"/>
              <a:t>Rändlus</a:t>
            </a:r>
          </a:p>
        </p:txBody>
      </p:sp>
      <p:sp>
        <p:nvSpPr>
          <p:cNvPr id="33" name="Rectangle 32"/>
          <p:cNvSpPr/>
          <p:nvPr/>
        </p:nvSpPr>
        <p:spPr bwMode="auto">
          <a:xfrm>
            <a:off x="2429760" y="3432265"/>
            <a:ext cx="720080" cy="216024"/>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rtlCol="0" anchor="t" anchorCtr="0" compatLnSpc="1">
            <a:prstTxWarp prst="textNoShape">
              <a:avLst/>
            </a:prstTxWarp>
          </a:bodyPr>
          <a:lstStyle/>
          <a:p>
            <a:pPr defTabSz="449123"/>
            <a:r>
              <a:rPr lang="et-EE" sz="1200" dirty="0"/>
              <a:t>Rändlus</a:t>
            </a:r>
          </a:p>
        </p:txBody>
      </p:sp>
      <p:sp>
        <p:nvSpPr>
          <p:cNvPr id="30" name="Oval 29"/>
          <p:cNvSpPr/>
          <p:nvPr/>
        </p:nvSpPr>
        <p:spPr bwMode="auto">
          <a:xfrm>
            <a:off x="4724759" y="1265530"/>
            <a:ext cx="1638255" cy="576064"/>
          </a:xfrm>
          <a:prstGeom prst="ellipse">
            <a:avLst/>
          </a:prstGeom>
          <a:solidFill>
            <a:srgbClr val="FFC000"/>
          </a:solidFill>
          <a:ln w="31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rtlCol="0" anchor="t" anchorCtr="0" compatLnSpc="1">
            <a:prstTxWarp prst="textNoShape">
              <a:avLst/>
            </a:prstTxWarp>
          </a:bodyPr>
          <a:lstStyle/>
          <a:p>
            <a:pPr defTabSz="449123"/>
            <a:r>
              <a:rPr lang="et-EE" sz="1400" dirty="0" smtClean="0"/>
              <a:t>ERP Klient 5</a:t>
            </a:r>
          </a:p>
          <a:p>
            <a:pPr defTabSz="449123"/>
            <a:endParaRPr lang="et-EE" sz="1600" dirty="0"/>
          </a:p>
        </p:txBody>
      </p:sp>
      <p:cxnSp>
        <p:nvCxnSpPr>
          <p:cNvPr id="38" name="Straight Arrow Connector 37"/>
          <p:cNvCxnSpPr>
            <a:stCxn id="24" idx="0"/>
            <a:endCxn id="64" idx="4"/>
          </p:cNvCxnSpPr>
          <p:nvPr/>
        </p:nvCxnSpPr>
        <p:spPr bwMode="auto">
          <a:xfrm flipV="1">
            <a:off x="3213153" y="1841411"/>
            <a:ext cx="49180" cy="645137"/>
          </a:xfrm>
          <a:prstGeom prst="straightConnector1">
            <a:avLst/>
          </a:prstGeom>
          <a:solidFill>
            <a:srgbClr val="00B8FF"/>
          </a:solidFill>
          <a:ln w="9525" cap="flat" cmpd="sng" algn="ctr">
            <a:solidFill>
              <a:schemeClr val="tx1"/>
            </a:solidFill>
            <a:prstDash val="solid"/>
            <a:round/>
            <a:headEnd type="triangle"/>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Oval 48"/>
          <p:cNvSpPr/>
          <p:nvPr/>
        </p:nvSpPr>
        <p:spPr bwMode="auto">
          <a:xfrm>
            <a:off x="5808765" y="4204838"/>
            <a:ext cx="1368152" cy="792088"/>
          </a:xfrm>
          <a:prstGeom prst="ellipse">
            <a:avLst/>
          </a:prstGeom>
          <a:solidFill>
            <a:schemeClr val="bg1">
              <a:lumMod val="75000"/>
            </a:schemeClr>
          </a:solidFill>
          <a:ln w="31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rtlCol="0" anchor="ctr" anchorCtr="0" compatLnSpc="1">
            <a:prstTxWarp prst="textNoShape">
              <a:avLst/>
            </a:prstTxWarp>
          </a:bodyPr>
          <a:lstStyle/>
          <a:p>
            <a:pPr algn="ctr" defTabSz="449123"/>
            <a:r>
              <a:rPr lang="et-EE" sz="1400" b="1" dirty="0" smtClean="0"/>
              <a:t>DVK</a:t>
            </a:r>
            <a:endParaRPr lang="et-EE" sz="1400" b="1" dirty="0"/>
          </a:p>
        </p:txBody>
      </p:sp>
      <p:cxnSp>
        <p:nvCxnSpPr>
          <p:cNvPr id="36" name="Straight Arrow Connector 35"/>
          <p:cNvCxnSpPr>
            <a:stCxn id="25" idx="0"/>
          </p:cNvCxnSpPr>
          <p:nvPr/>
        </p:nvCxnSpPr>
        <p:spPr bwMode="auto">
          <a:xfrm flipV="1">
            <a:off x="2446322" y="3204798"/>
            <a:ext cx="565170" cy="718245"/>
          </a:xfrm>
          <a:prstGeom prst="straightConnector1">
            <a:avLst/>
          </a:prstGeom>
          <a:solidFill>
            <a:srgbClr val="00B8FF"/>
          </a:solidFill>
          <a:ln w="15875" cap="flat" cmpd="sng" algn="ctr">
            <a:solidFill>
              <a:srgbClr val="0070C0"/>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Arrow Connector 79"/>
          <p:cNvCxnSpPr>
            <a:stCxn id="10" idx="5"/>
          </p:cNvCxnSpPr>
          <p:nvPr/>
        </p:nvCxnSpPr>
        <p:spPr bwMode="auto">
          <a:xfrm>
            <a:off x="1762726" y="2354277"/>
            <a:ext cx="805062" cy="340127"/>
          </a:xfrm>
          <a:prstGeom prst="straightConnector1">
            <a:avLst/>
          </a:prstGeom>
          <a:solidFill>
            <a:srgbClr val="00B8FF"/>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Arrow Connector 88"/>
          <p:cNvCxnSpPr>
            <a:endCxn id="49" idx="0"/>
          </p:cNvCxnSpPr>
          <p:nvPr/>
        </p:nvCxnSpPr>
        <p:spPr bwMode="auto">
          <a:xfrm>
            <a:off x="6149686" y="3268257"/>
            <a:ext cx="343157" cy="936581"/>
          </a:xfrm>
          <a:prstGeom prst="straightConnector1">
            <a:avLst/>
          </a:prstGeom>
          <a:solidFill>
            <a:srgbClr val="00B8FF"/>
          </a:solidFill>
          <a:ln w="15875" cap="flat" cmpd="sng" algn="ctr">
            <a:solidFill>
              <a:srgbClr val="0070C0"/>
            </a:solidFill>
            <a:prstDash val="solid"/>
            <a:round/>
            <a:headEnd type="none"/>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Arrow Connector 91"/>
          <p:cNvCxnSpPr>
            <a:stCxn id="49" idx="5"/>
            <a:endCxn id="17" idx="0"/>
          </p:cNvCxnSpPr>
          <p:nvPr/>
        </p:nvCxnSpPr>
        <p:spPr bwMode="auto">
          <a:xfrm>
            <a:off x="6976555" y="4880929"/>
            <a:ext cx="771659" cy="515497"/>
          </a:xfrm>
          <a:prstGeom prst="straightConnector1">
            <a:avLst/>
          </a:prstGeom>
          <a:solidFill>
            <a:srgbClr val="00B8FF"/>
          </a:solidFill>
          <a:ln w="9525" cap="flat" cmpd="sng" algn="ctr">
            <a:solidFill>
              <a:schemeClr val="tx1"/>
            </a:solidFill>
            <a:prstDash val="solid"/>
            <a:round/>
            <a:headEnd type="none"/>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Content Placeholder 95"/>
          <p:cNvSpPr>
            <a:spLocks noGrp="1"/>
          </p:cNvSpPr>
          <p:nvPr>
            <p:ph idx="1"/>
          </p:nvPr>
        </p:nvSpPr>
        <p:spPr bwMode="auto">
          <a:xfrm>
            <a:off x="257467" y="3994866"/>
            <a:ext cx="1392448" cy="489486"/>
          </a:xfrm>
          <a:prstGeom prst="rect">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rtlCol="0" anchor="ctr" anchorCtr="0" compatLnSpc="1">
            <a:prstTxWarp prst="textNoShape">
              <a:avLst/>
            </a:prstTxWarp>
            <a:normAutofit fontScale="92500"/>
          </a:bodyPr>
          <a:lstStyle/>
          <a:p>
            <a:pPr algn="ctr" defTabSz="449123">
              <a:spcAft>
                <a:spcPct val="0"/>
              </a:spcAft>
            </a:pPr>
            <a:r>
              <a:rPr lang="et-EE" sz="1400" dirty="0" smtClean="0">
                <a:solidFill>
                  <a:schemeClr val="bg1"/>
                </a:solidFill>
                <a:latin typeface="Roboto Condensed" panose="02000000000000000000" pitchFamily="2" charset="0"/>
                <a:ea typeface="Microsoft YaHei" panose="020B0503020204020204" pitchFamily="34" charset="-122"/>
              </a:rPr>
              <a:t>Portaali Klient  2</a:t>
            </a:r>
            <a:endParaRPr lang="et-EE" sz="1400" dirty="0">
              <a:solidFill>
                <a:schemeClr val="bg1"/>
              </a:solidFill>
              <a:latin typeface="Roboto Condensed" panose="02000000000000000000" pitchFamily="2" charset="0"/>
              <a:ea typeface="Microsoft YaHei" panose="020B0503020204020204" pitchFamily="34" charset="-122"/>
            </a:endParaRPr>
          </a:p>
        </p:txBody>
      </p:sp>
      <p:cxnSp>
        <p:nvCxnSpPr>
          <p:cNvPr id="102" name="Straight Arrow Connector 101"/>
          <p:cNvCxnSpPr>
            <a:stCxn id="26" idx="0"/>
            <a:endCxn id="30" idx="4"/>
          </p:cNvCxnSpPr>
          <p:nvPr/>
        </p:nvCxnSpPr>
        <p:spPr bwMode="auto">
          <a:xfrm flipH="1" flipV="1">
            <a:off x="5543886" y="1841595"/>
            <a:ext cx="208492" cy="644955"/>
          </a:xfrm>
          <a:prstGeom prst="straightConnector1">
            <a:avLst/>
          </a:prstGeom>
          <a:solidFill>
            <a:srgbClr val="00B8FF"/>
          </a:solidFill>
          <a:ln w="9525" cap="flat" cmpd="sng" algn="ctr">
            <a:solidFill>
              <a:schemeClr val="tx1"/>
            </a:solidFill>
            <a:prstDash val="solid"/>
            <a:round/>
            <a:headEnd type="triangle"/>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Arrow Connector 105"/>
          <p:cNvCxnSpPr>
            <a:endCxn id="16" idx="3"/>
          </p:cNvCxnSpPr>
          <p:nvPr/>
        </p:nvCxnSpPr>
        <p:spPr bwMode="auto">
          <a:xfrm flipV="1">
            <a:off x="6838494" y="3983822"/>
            <a:ext cx="470447" cy="298526"/>
          </a:xfrm>
          <a:prstGeom prst="straightConnector1">
            <a:avLst/>
          </a:prstGeom>
          <a:solidFill>
            <a:srgbClr val="00B8FF"/>
          </a:solidFill>
          <a:ln w="9525" cap="flat" cmpd="sng" algn="ctr">
            <a:solidFill>
              <a:schemeClr val="tx1"/>
            </a:solidFill>
            <a:prstDash val="solid"/>
            <a:round/>
            <a:headEnd type="none"/>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Content Placeholder 95"/>
          <p:cNvSpPr txBox="1">
            <a:spLocks/>
          </p:cNvSpPr>
          <p:nvPr/>
        </p:nvSpPr>
        <p:spPr bwMode="auto">
          <a:xfrm>
            <a:off x="5291857" y="5868541"/>
            <a:ext cx="1488278" cy="489484"/>
          </a:xfrm>
          <a:prstGeom prst="rect">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rtlCol="0" anchor="ctr" anchorCtr="0" compatLnSpc="1">
            <a:prstTxWarp prst="textNoShape">
              <a:avLst/>
            </a:prstTxWarp>
            <a:normAutofit fontScale="92500"/>
          </a:bodyPr>
          <a:lstStyle/>
          <a:p>
            <a:pPr marL="339332" indent="-339332" algn="ctr" defTabSz="449123"/>
            <a:r>
              <a:rPr lang="et-EE" sz="1400" dirty="0" smtClean="0">
                <a:solidFill>
                  <a:schemeClr val="bg1"/>
                </a:solidFill>
              </a:rPr>
              <a:t>Portaali Klient  10</a:t>
            </a:r>
          </a:p>
        </p:txBody>
      </p:sp>
      <p:sp>
        <p:nvSpPr>
          <p:cNvPr id="114" name="Content Placeholder 95"/>
          <p:cNvSpPr txBox="1">
            <a:spLocks/>
          </p:cNvSpPr>
          <p:nvPr/>
        </p:nvSpPr>
        <p:spPr bwMode="auto">
          <a:xfrm>
            <a:off x="6074688" y="2052163"/>
            <a:ext cx="1393385" cy="488353"/>
          </a:xfrm>
          <a:prstGeom prst="rect">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rtlCol="0" anchor="ctr" anchorCtr="0" compatLnSpc="1">
            <a:prstTxWarp prst="textNoShape">
              <a:avLst/>
            </a:prstTxWarp>
            <a:normAutofit fontScale="92500"/>
          </a:bodyPr>
          <a:lstStyle/>
          <a:p>
            <a:pPr marL="339332" indent="-339332" algn="ctr" defTabSz="449123"/>
            <a:r>
              <a:rPr lang="et-EE" sz="1400" dirty="0" smtClean="0">
                <a:solidFill>
                  <a:schemeClr val="bg1"/>
                </a:solidFill>
              </a:rPr>
              <a:t>Portaali Klient  6</a:t>
            </a:r>
          </a:p>
        </p:txBody>
      </p:sp>
      <p:sp>
        <p:nvSpPr>
          <p:cNvPr id="119" name="Rectangle 118"/>
          <p:cNvSpPr/>
          <p:nvPr/>
        </p:nvSpPr>
        <p:spPr bwMode="auto">
          <a:xfrm>
            <a:off x="6129788" y="3563921"/>
            <a:ext cx="720080" cy="216024"/>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rtlCol="0" anchor="t" anchorCtr="0" compatLnSpc="1">
            <a:prstTxWarp prst="textNoShape">
              <a:avLst/>
            </a:prstTxWarp>
          </a:bodyPr>
          <a:lstStyle/>
          <a:p>
            <a:pPr defTabSz="449123"/>
            <a:r>
              <a:rPr lang="et-EE" sz="1200" dirty="0"/>
              <a:t>Rändlus</a:t>
            </a:r>
          </a:p>
        </p:txBody>
      </p:sp>
      <p:cxnSp>
        <p:nvCxnSpPr>
          <p:cNvPr id="120" name="Straight Arrow Connector 119"/>
          <p:cNvCxnSpPr>
            <a:endCxn id="49" idx="2"/>
          </p:cNvCxnSpPr>
          <p:nvPr/>
        </p:nvCxnSpPr>
        <p:spPr bwMode="auto">
          <a:xfrm>
            <a:off x="3275633" y="4428383"/>
            <a:ext cx="2533132" cy="172501"/>
          </a:xfrm>
          <a:prstGeom prst="straightConnector1">
            <a:avLst/>
          </a:prstGeom>
          <a:solidFill>
            <a:srgbClr val="00B8FF"/>
          </a:solidFill>
          <a:ln w="15875" cap="flat" cmpd="sng" algn="ctr">
            <a:solidFill>
              <a:srgbClr val="0070C0"/>
            </a:solidFill>
            <a:prstDash val="solid"/>
            <a:round/>
            <a:headEnd type="none"/>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Rectangle 36"/>
          <p:cNvSpPr/>
          <p:nvPr/>
        </p:nvSpPr>
        <p:spPr bwMode="auto">
          <a:xfrm>
            <a:off x="3347642" y="4860430"/>
            <a:ext cx="720080" cy="216024"/>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rtlCol="0" anchor="t" anchorCtr="0" compatLnSpc="1">
            <a:prstTxWarp prst="textNoShape">
              <a:avLst/>
            </a:prstTxWarp>
          </a:bodyPr>
          <a:lstStyle/>
          <a:p>
            <a:pPr defTabSz="449123"/>
            <a:r>
              <a:rPr lang="et-EE" sz="1200" dirty="0"/>
              <a:t>Rändlus</a:t>
            </a:r>
          </a:p>
        </p:txBody>
      </p:sp>
      <p:sp>
        <p:nvSpPr>
          <p:cNvPr id="39" name="Rectangle 38"/>
          <p:cNvSpPr/>
          <p:nvPr/>
        </p:nvSpPr>
        <p:spPr bwMode="auto">
          <a:xfrm>
            <a:off x="4787801" y="4068342"/>
            <a:ext cx="720080" cy="216024"/>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rtlCol="0" anchor="t" anchorCtr="0" compatLnSpc="1">
            <a:prstTxWarp prst="textNoShape">
              <a:avLst/>
            </a:prstTxWarp>
          </a:bodyPr>
          <a:lstStyle/>
          <a:p>
            <a:pPr defTabSz="449123"/>
            <a:r>
              <a:rPr lang="et-EE" sz="1200" dirty="0"/>
              <a:t>Rändlus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3" y="179909"/>
            <a:ext cx="7920000" cy="1080000"/>
          </a:xfrm>
        </p:spPr>
        <p:txBody>
          <a:bodyPr/>
          <a:lstStyle/>
          <a:p>
            <a:r>
              <a:rPr lang="et-EE" dirty="0" smtClean="0"/>
              <a:t>Ettevõtete poolt Valgamaa KOV-idele</a:t>
            </a:r>
            <a:br>
              <a:rPr lang="et-EE" dirty="0" smtClean="0"/>
            </a:br>
            <a:r>
              <a:rPr lang="et-EE" dirty="0" smtClean="0"/>
              <a:t>2015. aastal esitatud arved</a:t>
            </a:r>
            <a:endParaRPr lang="et-EE" dirty="0"/>
          </a:p>
        </p:txBody>
      </p:sp>
      <p:sp>
        <p:nvSpPr>
          <p:cNvPr id="3" name="Content Placeholder 2"/>
          <p:cNvSpPr>
            <a:spLocks noGrp="1"/>
          </p:cNvSpPr>
          <p:nvPr>
            <p:ph idx="1"/>
          </p:nvPr>
        </p:nvSpPr>
        <p:spPr>
          <a:xfrm>
            <a:off x="611337" y="1332036"/>
            <a:ext cx="7920000" cy="5508501"/>
          </a:xfrm>
        </p:spPr>
        <p:txBody>
          <a:bodyPr/>
          <a:lstStyle/>
          <a:p>
            <a:r>
              <a:rPr lang="et-EE" sz="2800" dirty="0" smtClean="0"/>
              <a:t>Arvete esitajaid kokku  - </a:t>
            </a:r>
            <a:r>
              <a:rPr lang="fi-FI" sz="2800" dirty="0" smtClean="0"/>
              <a:t> </a:t>
            </a:r>
            <a:r>
              <a:rPr lang="et-EE" sz="2800" dirty="0" smtClean="0"/>
              <a:t>2294, arveid kokku - 29468</a:t>
            </a:r>
          </a:p>
          <a:p>
            <a:r>
              <a:rPr lang="et-EE" dirty="0" smtClean="0"/>
              <a:t>	</a:t>
            </a:r>
          </a:p>
          <a:p>
            <a:r>
              <a:rPr lang="fi-FI" dirty="0" smtClean="0"/>
              <a:t> </a:t>
            </a:r>
            <a:endParaRPr lang="et-EE" dirty="0" smtClean="0"/>
          </a:p>
          <a:p>
            <a:endParaRPr lang="et-EE" dirty="0" smtClean="0"/>
          </a:p>
          <a:p>
            <a:endParaRPr lang="et-EE" dirty="0"/>
          </a:p>
        </p:txBody>
      </p:sp>
      <p:graphicFrame>
        <p:nvGraphicFramePr>
          <p:cNvPr id="4" name="Table 3"/>
          <p:cNvGraphicFramePr>
            <a:graphicFrameLocks noGrp="1"/>
          </p:cNvGraphicFramePr>
          <p:nvPr/>
        </p:nvGraphicFramePr>
        <p:xfrm>
          <a:off x="683345" y="1908101"/>
          <a:ext cx="7344816" cy="4437112"/>
        </p:xfrm>
        <a:graphic>
          <a:graphicData uri="http://schemas.openxmlformats.org/drawingml/2006/table">
            <a:tbl>
              <a:tblPr firstRow="1" bandRow="1">
                <a:tableStyleId>{5C22544A-7EE6-4342-B048-85BDC9FD1C3A}</a:tableStyleId>
              </a:tblPr>
              <a:tblGrid>
                <a:gridCol w="1661327"/>
                <a:gridCol w="2011081"/>
                <a:gridCol w="1944216"/>
                <a:gridCol w="1728192"/>
              </a:tblGrid>
              <a:tr h="370840">
                <a:tc>
                  <a:txBody>
                    <a:bodyPr/>
                    <a:lstStyle/>
                    <a:p>
                      <a:pPr algn="ctr"/>
                      <a:r>
                        <a:rPr lang="et-EE" dirty="0" smtClean="0"/>
                        <a:t>Arvete</a:t>
                      </a:r>
                      <a:r>
                        <a:rPr lang="et-EE" baseline="0" dirty="0" smtClean="0"/>
                        <a:t> arv</a:t>
                      </a:r>
                      <a:r>
                        <a:rPr lang="et-EE" dirty="0" smtClean="0"/>
                        <a:t> aastas</a:t>
                      </a:r>
                      <a:endParaRPr lang="et-EE" dirty="0"/>
                    </a:p>
                  </a:txBody>
                  <a:tcPr/>
                </a:tc>
                <a:tc>
                  <a:txBody>
                    <a:bodyPr/>
                    <a:lstStyle/>
                    <a:p>
                      <a:pPr algn="ctr"/>
                      <a:r>
                        <a:rPr lang="et-EE" dirty="0" smtClean="0"/>
                        <a:t>Arvete saatjate  arv</a:t>
                      </a:r>
                      <a:endParaRPr lang="et-EE" dirty="0"/>
                    </a:p>
                  </a:txBody>
                  <a:tcPr/>
                </a:tc>
                <a:tc>
                  <a:txBody>
                    <a:bodyPr/>
                    <a:lstStyle/>
                    <a:p>
                      <a:pPr algn="ctr"/>
                      <a:r>
                        <a:rPr lang="et-EE" dirty="0" smtClean="0"/>
                        <a:t>Saatjate  osakaal</a:t>
                      </a:r>
                      <a:endParaRPr lang="et-EE" dirty="0"/>
                    </a:p>
                  </a:txBody>
                  <a:tcPr/>
                </a:tc>
                <a:tc>
                  <a:txBody>
                    <a:bodyPr/>
                    <a:lstStyle/>
                    <a:p>
                      <a:pPr algn="ctr"/>
                      <a:r>
                        <a:rPr lang="et-EE" dirty="0" smtClean="0"/>
                        <a:t>Arvete osakaal</a:t>
                      </a:r>
                      <a:endParaRPr lang="et-EE" dirty="0"/>
                    </a:p>
                  </a:txBody>
                  <a:tcPr/>
                </a:tc>
              </a:tr>
              <a:tr h="368032">
                <a:tc>
                  <a:txBody>
                    <a:bodyPr/>
                    <a:lstStyle/>
                    <a:p>
                      <a:pPr algn="ctr"/>
                      <a:r>
                        <a:rPr lang="et-EE" b="1" dirty="0" smtClean="0"/>
                        <a:t>  1</a:t>
                      </a:r>
                      <a:endParaRPr lang="et-EE" b="1" dirty="0"/>
                    </a:p>
                  </a:txBody>
                  <a:tcPr/>
                </a:tc>
                <a:tc>
                  <a:txBody>
                    <a:bodyPr/>
                    <a:lstStyle/>
                    <a:p>
                      <a:pPr marL="0" algn="ctr" defTabSz="914400" rtl="0" eaLnBrk="1" fontAlgn="b" latinLnBrk="0" hangingPunct="1"/>
                      <a:r>
                        <a:rPr lang="et-EE" sz="1800" b="1" kern="1200" dirty="0" smtClean="0">
                          <a:solidFill>
                            <a:schemeClr val="dk1"/>
                          </a:solidFill>
                          <a:latin typeface="+mn-lt"/>
                          <a:ea typeface="+mn-ea"/>
                          <a:cs typeface="+mn-cs"/>
                        </a:rPr>
                        <a:t>908</a:t>
                      </a:r>
                    </a:p>
                  </a:txBody>
                  <a:tcPr marL="6350" marR="6350" marT="6350" marB="0" anchor="b"/>
                </a:tc>
                <a:tc>
                  <a:txBody>
                    <a:bodyPr/>
                    <a:lstStyle/>
                    <a:p>
                      <a:pPr marL="0" algn="ctr" defTabSz="914400" rtl="0" eaLnBrk="1" fontAlgn="b" latinLnBrk="0" hangingPunct="1"/>
                      <a:r>
                        <a:rPr lang="et-EE" sz="1800" b="1" kern="1200" dirty="0" smtClean="0">
                          <a:solidFill>
                            <a:schemeClr val="dk1"/>
                          </a:solidFill>
                          <a:latin typeface="+mn-lt"/>
                          <a:ea typeface="+mn-ea"/>
                          <a:cs typeface="+mn-cs"/>
                        </a:rPr>
                        <a:t>40%</a:t>
                      </a:r>
                    </a:p>
                  </a:txBody>
                  <a:tcPr marL="6350" marR="6350" marT="6350" marB="0" anchor="b"/>
                </a:tc>
                <a:tc>
                  <a:txBody>
                    <a:bodyPr/>
                    <a:lstStyle/>
                    <a:p>
                      <a:pPr marL="0" algn="ctr" defTabSz="914400" rtl="0" eaLnBrk="1" fontAlgn="b" latinLnBrk="0" hangingPunct="1"/>
                      <a:r>
                        <a:rPr lang="et-EE" sz="1800" b="1" kern="1200" dirty="0" smtClean="0">
                          <a:solidFill>
                            <a:schemeClr val="dk1"/>
                          </a:solidFill>
                          <a:latin typeface="+mn-lt"/>
                          <a:ea typeface="+mn-ea"/>
                          <a:cs typeface="+mn-cs"/>
                        </a:rPr>
                        <a:t>3%</a:t>
                      </a:r>
                    </a:p>
                  </a:txBody>
                  <a:tcPr marL="6350" marR="6350" marT="6350" marB="0" anchor="b"/>
                </a:tc>
              </a:tr>
              <a:tr h="370840">
                <a:tc>
                  <a:txBody>
                    <a:bodyPr/>
                    <a:lstStyle/>
                    <a:p>
                      <a:pPr algn="ctr"/>
                      <a:r>
                        <a:rPr lang="et-EE" b="1" dirty="0" smtClean="0"/>
                        <a:t>  </a:t>
                      </a:r>
                      <a:r>
                        <a:rPr lang="fi-FI" b="1" dirty="0" smtClean="0"/>
                        <a:t>2</a:t>
                      </a:r>
                      <a:endParaRPr lang="et-EE" b="1" dirty="0"/>
                    </a:p>
                  </a:txBody>
                  <a:tcPr/>
                </a:tc>
                <a:tc>
                  <a:txBody>
                    <a:bodyPr/>
                    <a:lstStyle/>
                    <a:p>
                      <a:pPr marL="0" algn="ctr" defTabSz="914400" rtl="0" eaLnBrk="1" fontAlgn="b" latinLnBrk="0" hangingPunct="1"/>
                      <a:r>
                        <a:rPr lang="et-EE" sz="1800" b="1" kern="1200" dirty="0" smtClean="0">
                          <a:solidFill>
                            <a:schemeClr val="dk1"/>
                          </a:solidFill>
                          <a:latin typeface="+mn-lt"/>
                          <a:ea typeface="+mn-ea"/>
                          <a:cs typeface="+mn-cs"/>
                        </a:rPr>
                        <a:t>320</a:t>
                      </a:r>
                    </a:p>
                  </a:txBody>
                  <a:tcPr marL="6350" marR="6350" marT="6350" marB="0" anchor="b"/>
                </a:tc>
                <a:tc>
                  <a:txBody>
                    <a:bodyPr/>
                    <a:lstStyle/>
                    <a:p>
                      <a:pPr marL="0" algn="ctr" defTabSz="914400" rtl="0" eaLnBrk="1" fontAlgn="b" latinLnBrk="0" hangingPunct="1"/>
                      <a:r>
                        <a:rPr lang="et-EE" sz="1800" b="1" kern="1200" dirty="0" smtClean="0">
                          <a:solidFill>
                            <a:schemeClr val="dk1"/>
                          </a:solidFill>
                          <a:latin typeface="+mn-lt"/>
                          <a:ea typeface="+mn-ea"/>
                          <a:cs typeface="+mn-cs"/>
                        </a:rPr>
                        <a:t>14%</a:t>
                      </a:r>
                    </a:p>
                  </a:txBody>
                  <a:tcPr marL="6350" marR="6350" marT="6350" marB="0" anchor="b"/>
                </a:tc>
                <a:tc>
                  <a:txBody>
                    <a:bodyPr/>
                    <a:lstStyle/>
                    <a:p>
                      <a:pPr marL="0" algn="ctr" defTabSz="914400" rtl="0" eaLnBrk="1" fontAlgn="b" latinLnBrk="0" hangingPunct="1"/>
                      <a:r>
                        <a:rPr lang="et-EE" sz="1800" b="1" kern="1200" dirty="0" smtClean="0">
                          <a:solidFill>
                            <a:schemeClr val="dk1"/>
                          </a:solidFill>
                          <a:latin typeface="+mn-lt"/>
                          <a:ea typeface="+mn-ea"/>
                          <a:cs typeface="+mn-cs"/>
                        </a:rPr>
                        <a:t>2%</a:t>
                      </a:r>
                    </a:p>
                  </a:txBody>
                  <a:tcPr marL="6350" marR="6350" marT="6350" marB="0" anchor="b"/>
                </a:tc>
              </a:tr>
              <a:tr h="370840">
                <a:tc>
                  <a:txBody>
                    <a:bodyPr/>
                    <a:lstStyle/>
                    <a:p>
                      <a:pPr algn="ctr"/>
                      <a:r>
                        <a:rPr lang="et-EE" b="1" dirty="0" smtClean="0"/>
                        <a:t>  </a:t>
                      </a:r>
                      <a:r>
                        <a:rPr lang="fi-FI" b="1" dirty="0" smtClean="0"/>
                        <a:t>3</a:t>
                      </a:r>
                      <a:endParaRPr lang="et-EE" b="1" dirty="0"/>
                    </a:p>
                  </a:txBody>
                  <a:tcPr/>
                </a:tc>
                <a:tc>
                  <a:txBody>
                    <a:bodyPr/>
                    <a:lstStyle/>
                    <a:p>
                      <a:pPr marL="0" algn="ctr" defTabSz="914400" rtl="0" eaLnBrk="1" fontAlgn="b" latinLnBrk="0" hangingPunct="1"/>
                      <a:r>
                        <a:rPr lang="et-EE" sz="1800" b="1" kern="1200" dirty="0" smtClean="0">
                          <a:solidFill>
                            <a:schemeClr val="dk1"/>
                          </a:solidFill>
                          <a:latin typeface="+mn-lt"/>
                          <a:ea typeface="+mn-ea"/>
                          <a:cs typeface="+mn-cs"/>
                        </a:rPr>
                        <a:t>165</a:t>
                      </a:r>
                    </a:p>
                  </a:txBody>
                  <a:tcPr marL="6350" marR="6350" marT="6350" marB="0" anchor="b"/>
                </a:tc>
                <a:tc>
                  <a:txBody>
                    <a:bodyPr/>
                    <a:lstStyle/>
                    <a:p>
                      <a:pPr marL="0" algn="ctr" defTabSz="914400" rtl="0" eaLnBrk="1" fontAlgn="b" latinLnBrk="0" hangingPunct="1"/>
                      <a:r>
                        <a:rPr lang="et-EE" sz="1800" b="1" kern="1200" dirty="0" smtClean="0">
                          <a:solidFill>
                            <a:schemeClr val="dk1"/>
                          </a:solidFill>
                          <a:latin typeface="+mn-lt"/>
                          <a:ea typeface="+mn-ea"/>
                          <a:cs typeface="+mn-cs"/>
                        </a:rPr>
                        <a:t>7%</a:t>
                      </a:r>
                    </a:p>
                  </a:txBody>
                  <a:tcPr marL="6350" marR="6350" marT="6350" marB="0" anchor="b"/>
                </a:tc>
                <a:tc>
                  <a:txBody>
                    <a:bodyPr/>
                    <a:lstStyle/>
                    <a:p>
                      <a:pPr marL="0" algn="ctr" defTabSz="914400" rtl="0" eaLnBrk="1" fontAlgn="b" latinLnBrk="0" hangingPunct="1"/>
                      <a:r>
                        <a:rPr lang="et-EE" sz="1800" b="1" kern="1200" dirty="0" smtClean="0">
                          <a:solidFill>
                            <a:schemeClr val="dk1"/>
                          </a:solidFill>
                          <a:latin typeface="+mn-lt"/>
                          <a:ea typeface="+mn-ea"/>
                          <a:cs typeface="+mn-cs"/>
                        </a:rPr>
                        <a:t>2%</a:t>
                      </a:r>
                    </a:p>
                  </a:txBody>
                  <a:tcPr marL="6350" marR="6350" marT="6350" marB="0" anchor="b"/>
                </a:tc>
              </a:tr>
              <a:tr h="370840">
                <a:tc>
                  <a:txBody>
                    <a:bodyPr/>
                    <a:lstStyle/>
                    <a:p>
                      <a:pPr algn="ctr"/>
                      <a:r>
                        <a:rPr lang="et-EE" b="1" dirty="0" smtClean="0"/>
                        <a:t>  </a:t>
                      </a:r>
                      <a:r>
                        <a:rPr lang="fi-FI" b="1" dirty="0" smtClean="0"/>
                        <a:t>4</a:t>
                      </a:r>
                      <a:endParaRPr lang="et-EE" b="1" dirty="0"/>
                    </a:p>
                  </a:txBody>
                  <a:tcPr/>
                </a:tc>
                <a:tc>
                  <a:txBody>
                    <a:bodyPr/>
                    <a:lstStyle/>
                    <a:p>
                      <a:pPr marL="0" algn="ctr" defTabSz="914400" rtl="0" eaLnBrk="1" fontAlgn="b" latinLnBrk="0" hangingPunct="1"/>
                      <a:r>
                        <a:rPr lang="et-EE" sz="1800" b="1" kern="1200" dirty="0" smtClean="0">
                          <a:solidFill>
                            <a:schemeClr val="dk1"/>
                          </a:solidFill>
                          <a:latin typeface="+mn-lt"/>
                          <a:ea typeface="+mn-ea"/>
                          <a:cs typeface="+mn-cs"/>
                        </a:rPr>
                        <a:t>147</a:t>
                      </a:r>
                    </a:p>
                  </a:txBody>
                  <a:tcPr marL="6350" marR="6350" marT="6350" marB="0" anchor="b"/>
                </a:tc>
                <a:tc>
                  <a:txBody>
                    <a:bodyPr/>
                    <a:lstStyle/>
                    <a:p>
                      <a:pPr marL="0" algn="ctr" defTabSz="914400" rtl="0" eaLnBrk="1" fontAlgn="b" latinLnBrk="0" hangingPunct="1"/>
                      <a:r>
                        <a:rPr lang="et-EE" sz="1800" b="1" kern="1200" dirty="0" smtClean="0">
                          <a:solidFill>
                            <a:schemeClr val="dk1"/>
                          </a:solidFill>
                          <a:latin typeface="+mn-lt"/>
                          <a:ea typeface="+mn-ea"/>
                          <a:cs typeface="+mn-cs"/>
                        </a:rPr>
                        <a:t>6%</a:t>
                      </a:r>
                    </a:p>
                  </a:txBody>
                  <a:tcPr marL="6350" marR="6350" marT="6350" marB="0" anchor="b"/>
                </a:tc>
                <a:tc>
                  <a:txBody>
                    <a:bodyPr/>
                    <a:lstStyle/>
                    <a:p>
                      <a:pPr marL="0" algn="ctr" defTabSz="914400" rtl="0" eaLnBrk="1" fontAlgn="b" latinLnBrk="0" hangingPunct="1"/>
                      <a:r>
                        <a:rPr lang="et-EE" sz="1800" b="1" kern="1200" dirty="0" smtClean="0">
                          <a:solidFill>
                            <a:schemeClr val="dk1"/>
                          </a:solidFill>
                          <a:latin typeface="+mn-lt"/>
                          <a:ea typeface="+mn-ea"/>
                          <a:cs typeface="+mn-cs"/>
                        </a:rPr>
                        <a:t>2%</a:t>
                      </a:r>
                    </a:p>
                  </a:txBody>
                  <a:tcPr marL="6350" marR="6350" marT="6350" marB="0" anchor="b"/>
                </a:tc>
              </a:tr>
              <a:tr h="370840">
                <a:tc>
                  <a:txBody>
                    <a:bodyPr/>
                    <a:lstStyle/>
                    <a:p>
                      <a:pPr algn="ctr"/>
                      <a:r>
                        <a:rPr lang="et-EE" b="1" dirty="0" smtClean="0"/>
                        <a:t>  </a:t>
                      </a:r>
                      <a:r>
                        <a:rPr lang="fi-FI" b="1" dirty="0" smtClean="0"/>
                        <a:t>5 </a:t>
                      </a:r>
                      <a:endParaRPr lang="et-EE" b="1" dirty="0"/>
                    </a:p>
                  </a:txBody>
                  <a:tcPr/>
                </a:tc>
                <a:tc>
                  <a:txBody>
                    <a:bodyPr/>
                    <a:lstStyle/>
                    <a:p>
                      <a:pPr marL="0" algn="ctr" defTabSz="914400" rtl="0" eaLnBrk="1" fontAlgn="b" latinLnBrk="0" hangingPunct="1"/>
                      <a:r>
                        <a:rPr lang="et-EE" sz="1800" b="1" kern="1200" dirty="0" smtClean="0">
                          <a:solidFill>
                            <a:schemeClr val="dk1"/>
                          </a:solidFill>
                          <a:latin typeface="+mn-lt"/>
                          <a:ea typeface="+mn-ea"/>
                          <a:cs typeface="+mn-cs"/>
                        </a:rPr>
                        <a:t>72</a:t>
                      </a:r>
                    </a:p>
                  </a:txBody>
                  <a:tcPr marL="6350" marR="6350" marT="6350" marB="0" anchor="b"/>
                </a:tc>
                <a:tc>
                  <a:txBody>
                    <a:bodyPr/>
                    <a:lstStyle/>
                    <a:p>
                      <a:pPr marL="0" algn="ctr" defTabSz="914400" rtl="0" eaLnBrk="1" fontAlgn="b" latinLnBrk="0" hangingPunct="1"/>
                      <a:r>
                        <a:rPr lang="et-EE" sz="1800" b="1" kern="1200" dirty="0" smtClean="0">
                          <a:solidFill>
                            <a:schemeClr val="dk1"/>
                          </a:solidFill>
                          <a:latin typeface="+mn-lt"/>
                          <a:ea typeface="+mn-ea"/>
                          <a:cs typeface="+mn-cs"/>
                        </a:rPr>
                        <a:t>3%</a:t>
                      </a:r>
                    </a:p>
                  </a:txBody>
                  <a:tcPr marL="6350" marR="6350" marT="6350" marB="0" anchor="b"/>
                </a:tc>
                <a:tc>
                  <a:txBody>
                    <a:bodyPr/>
                    <a:lstStyle/>
                    <a:p>
                      <a:pPr marL="0" algn="ctr" defTabSz="914400" rtl="0" eaLnBrk="1" fontAlgn="b" latinLnBrk="0" hangingPunct="1"/>
                      <a:r>
                        <a:rPr lang="et-EE" sz="1800" b="1" kern="1200" dirty="0" smtClean="0">
                          <a:solidFill>
                            <a:schemeClr val="dk1"/>
                          </a:solidFill>
                          <a:latin typeface="+mn-lt"/>
                          <a:ea typeface="+mn-ea"/>
                          <a:cs typeface="+mn-cs"/>
                        </a:rPr>
                        <a:t>1%</a:t>
                      </a:r>
                    </a:p>
                  </a:txBody>
                  <a:tcPr marL="6350" marR="6350" marT="6350" marB="0" anchor="b"/>
                </a:tc>
              </a:tr>
              <a:tr h="370840">
                <a:tc>
                  <a:txBody>
                    <a:bodyPr/>
                    <a:lstStyle/>
                    <a:p>
                      <a:pPr algn="ctr"/>
                      <a:r>
                        <a:rPr lang="et-EE" b="1" dirty="0" smtClean="0"/>
                        <a:t> </a:t>
                      </a:r>
                      <a:r>
                        <a:rPr lang="fi-FI" b="1" dirty="0" smtClean="0"/>
                        <a:t> </a:t>
                      </a:r>
                      <a:r>
                        <a:rPr lang="et-EE" b="1" dirty="0" smtClean="0"/>
                        <a:t>6</a:t>
                      </a:r>
                      <a:r>
                        <a:rPr lang="fi-FI" b="1" dirty="0" smtClean="0"/>
                        <a:t> </a:t>
                      </a:r>
                      <a:endParaRPr lang="et-EE" b="1" dirty="0"/>
                    </a:p>
                  </a:txBody>
                  <a:tcPr/>
                </a:tc>
                <a:tc>
                  <a:txBody>
                    <a:bodyPr/>
                    <a:lstStyle/>
                    <a:p>
                      <a:pPr marL="0" algn="ctr" defTabSz="914400" rtl="0" eaLnBrk="1" fontAlgn="b" latinLnBrk="0" hangingPunct="1"/>
                      <a:r>
                        <a:rPr lang="et-EE" sz="1800" b="1" kern="1200" dirty="0" smtClean="0">
                          <a:solidFill>
                            <a:schemeClr val="dk1"/>
                          </a:solidFill>
                          <a:latin typeface="+mn-lt"/>
                          <a:ea typeface="+mn-ea"/>
                          <a:cs typeface="+mn-cs"/>
                        </a:rPr>
                        <a:t>71</a:t>
                      </a:r>
                    </a:p>
                  </a:txBody>
                  <a:tcPr marL="6350" marR="6350" marT="6350" marB="0" anchor="b"/>
                </a:tc>
                <a:tc>
                  <a:txBody>
                    <a:bodyPr/>
                    <a:lstStyle/>
                    <a:p>
                      <a:pPr marL="0" algn="ctr" defTabSz="914400" rtl="0" eaLnBrk="1" fontAlgn="b" latinLnBrk="0" hangingPunct="1"/>
                      <a:r>
                        <a:rPr lang="et-EE" sz="1800" b="1" kern="1200" dirty="0" smtClean="0">
                          <a:solidFill>
                            <a:schemeClr val="dk1"/>
                          </a:solidFill>
                          <a:latin typeface="+mn-lt"/>
                          <a:ea typeface="+mn-ea"/>
                          <a:cs typeface="+mn-cs"/>
                        </a:rPr>
                        <a:t>3%</a:t>
                      </a:r>
                    </a:p>
                  </a:txBody>
                  <a:tcPr marL="6350" marR="6350" marT="6350" marB="0" anchor="b"/>
                </a:tc>
                <a:tc>
                  <a:txBody>
                    <a:bodyPr/>
                    <a:lstStyle/>
                    <a:p>
                      <a:pPr marL="0" algn="ctr" defTabSz="914400" rtl="0" eaLnBrk="1" fontAlgn="b" latinLnBrk="0" hangingPunct="1"/>
                      <a:r>
                        <a:rPr lang="et-EE" sz="1800" b="1" kern="1200" dirty="0" smtClean="0">
                          <a:solidFill>
                            <a:schemeClr val="dk1"/>
                          </a:solidFill>
                          <a:latin typeface="+mn-lt"/>
                          <a:ea typeface="+mn-ea"/>
                          <a:cs typeface="+mn-cs"/>
                        </a:rPr>
                        <a:t>1%</a:t>
                      </a:r>
                    </a:p>
                  </a:txBody>
                  <a:tcPr marL="6350" marR="6350" marT="6350" marB="0" anchor="b"/>
                </a:tc>
              </a:tr>
              <a:tr h="370840">
                <a:tc>
                  <a:txBody>
                    <a:bodyPr/>
                    <a:lstStyle/>
                    <a:p>
                      <a:pPr algn="ctr"/>
                      <a:r>
                        <a:rPr lang="et-EE" b="1" dirty="0" smtClean="0"/>
                        <a:t>  7</a:t>
                      </a:r>
                      <a:endParaRPr lang="et-EE" b="1" dirty="0"/>
                    </a:p>
                  </a:txBody>
                  <a:tcPr/>
                </a:tc>
                <a:tc>
                  <a:txBody>
                    <a:bodyPr/>
                    <a:lstStyle/>
                    <a:p>
                      <a:pPr marL="0" algn="ctr" defTabSz="914400" rtl="0" eaLnBrk="1" fontAlgn="b" latinLnBrk="0" hangingPunct="1"/>
                      <a:r>
                        <a:rPr lang="et-EE" sz="1800" b="1" kern="1200" dirty="0" smtClean="0">
                          <a:solidFill>
                            <a:schemeClr val="dk1"/>
                          </a:solidFill>
                          <a:latin typeface="+mn-lt"/>
                          <a:ea typeface="+mn-ea"/>
                          <a:cs typeface="+mn-cs"/>
                        </a:rPr>
                        <a:t>53</a:t>
                      </a:r>
                    </a:p>
                  </a:txBody>
                  <a:tcPr marL="6350" marR="6350" marT="6350" marB="0" anchor="b"/>
                </a:tc>
                <a:tc>
                  <a:txBody>
                    <a:bodyPr/>
                    <a:lstStyle/>
                    <a:p>
                      <a:pPr marL="0" algn="ctr" defTabSz="914400" rtl="0" eaLnBrk="1" fontAlgn="b" latinLnBrk="0" hangingPunct="1"/>
                      <a:r>
                        <a:rPr lang="et-EE" sz="1800" b="1" kern="1200" dirty="0" smtClean="0">
                          <a:solidFill>
                            <a:schemeClr val="dk1"/>
                          </a:solidFill>
                          <a:latin typeface="+mn-lt"/>
                          <a:ea typeface="+mn-ea"/>
                          <a:cs typeface="+mn-cs"/>
                        </a:rPr>
                        <a:t>2%</a:t>
                      </a:r>
                    </a:p>
                  </a:txBody>
                  <a:tcPr marL="6350" marR="6350" marT="6350" marB="0" anchor="b"/>
                </a:tc>
                <a:tc>
                  <a:txBody>
                    <a:bodyPr/>
                    <a:lstStyle/>
                    <a:p>
                      <a:pPr marL="0" algn="ctr" defTabSz="914400" rtl="0" eaLnBrk="1" fontAlgn="b" latinLnBrk="0" hangingPunct="1"/>
                      <a:r>
                        <a:rPr lang="et-EE" sz="1800" b="1" kern="1200" dirty="0" smtClean="0">
                          <a:solidFill>
                            <a:schemeClr val="dk1"/>
                          </a:solidFill>
                          <a:latin typeface="+mn-lt"/>
                          <a:ea typeface="+mn-ea"/>
                          <a:cs typeface="+mn-cs"/>
                        </a:rPr>
                        <a:t>1%</a:t>
                      </a:r>
                    </a:p>
                  </a:txBody>
                  <a:tcPr marL="6350" marR="6350" marT="6350" marB="0" anchor="b"/>
                </a:tc>
              </a:tr>
              <a:tr h="370840">
                <a:tc>
                  <a:txBody>
                    <a:bodyPr/>
                    <a:lstStyle/>
                    <a:p>
                      <a:pPr algn="ctr"/>
                      <a:r>
                        <a:rPr lang="et-EE" b="1" dirty="0" smtClean="0"/>
                        <a:t>  8</a:t>
                      </a:r>
                      <a:endParaRPr lang="et-EE" b="1" dirty="0"/>
                    </a:p>
                  </a:txBody>
                  <a:tcPr/>
                </a:tc>
                <a:tc>
                  <a:txBody>
                    <a:bodyPr/>
                    <a:lstStyle/>
                    <a:p>
                      <a:pPr marL="0" algn="ctr" defTabSz="914400" rtl="0" eaLnBrk="1" fontAlgn="b" latinLnBrk="0" hangingPunct="1"/>
                      <a:r>
                        <a:rPr lang="et-EE" sz="1800" b="1" kern="1200" dirty="0" smtClean="0">
                          <a:solidFill>
                            <a:schemeClr val="dk1"/>
                          </a:solidFill>
                          <a:latin typeface="+mn-lt"/>
                          <a:ea typeface="+mn-ea"/>
                          <a:cs typeface="+mn-cs"/>
                        </a:rPr>
                        <a:t>39</a:t>
                      </a:r>
                    </a:p>
                  </a:txBody>
                  <a:tcPr marL="6350" marR="6350" marT="6350" marB="0" anchor="b"/>
                </a:tc>
                <a:tc>
                  <a:txBody>
                    <a:bodyPr/>
                    <a:lstStyle/>
                    <a:p>
                      <a:pPr marL="0" algn="ctr" defTabSz="914400" rtl="0" eaLnBrk="1" fontAlgn="b" latinLnBrk="0" hangingPunct="1"/>
                      <a:r>
                        <a:rPr lang="et-EE" sz="1800" b="1" kern="1200" dirty="0" smtClean="0">
                          <a:solidFill>
                            <a:schemeClr val="dk1"/>
                          </a:solidFill>
                          <a:latin typeface="+mn-lt"/>
                          <a:ea typeface="+mn-ea"/>
                          <a:cs typeface="+mn-cs"/>
                        </a:rPr>
                        <a:t>2%</a:t>
                      </a:r>
                    </a:p>
                  </a:txBody>
                  <a:tcPr marL="6350" marR="6350" marT="6350" marB="0" anchor="b"/>
                </a:tc>
                <a:tc>
                  <a:txBody>
                    <a:bodyPr/>
                    <a:lstStyle/>
                    <a:p>
                      <a:pPr marL="0" algn="ctr" defTabSz="914400" rtl="0" eaLnBrk="1" fontAlgn="b" latinLnBrk="0" hangingPunct="1"/>
                      <a:r>
                        <a:rPr lang="et-EE" sz="1800" b="1" kern="1200" dirty="0" smtClean="0">
                          <a:solidFill>
                            <a:schemeClr val="dk1"/>
                          </a:solidFill>
                          <a:latin typeface="+mn-lt"/>
                          <a:ea typeface="+mn-ea"/>
                          <a:cs typeface="+mn-cs"/>
                        </a:rPr>
                        <a:t>1%</a:t>
                      </a:r>
                    </a:p>
                  </a:txBody>
                  <a:tcPr marL="6350" marR="6350" marT="6350" marB="0" anchor="b"/>
                </a:tc>
              </a:tr>
              <a:tr h="370840">
                <a:tc>
                  <a:txBody>
                    <a:bodyPr/>
                    <a:lstStyle/>
                    <a:p>
                      <a:pPr algn="ctr"/>
                      <a:r>
                        <a:rPr lang="et-EE" b="1" dirty="0" smtClean="0"/>
                        <a:t> 9</a:t>
                      </a:r>
                      <a:endParaRPr lang="et-EE" b="1" dirty="0"/>
                    </a:p>
                  </a:txBody>
                  <a:tcPr/>
                </a:tc>
                <a:tc>
                  <a:txBody>
                    <a:bodyPr/>
                    <a:lstStyle/>
                    <a:p>
                      <a:pPr marL="0" algn="ctr" defTabSz="914400" rtl="0" eaLnBrk="1" fontAlgn="b" latinLnBrk="0" hangingPunct="1"/>
                      <a:r>
                        <a:rPr lang="et-EE" sz="1800" b="1" kern="1200" dirty="0" smtClean="0">
                          <a:solidFill>
                            <a:schemeClr val="dk1"/>
                          </a:solidFill>
                          <a:latin typeface="+mn-lt"/>
                          <a:ea typeface="+mn-ea"/>
                          <a:cs typeface="+mn-cs"/>
                        </a:rPr>
                        <a:t>28</a:t>
                      </a:r>
                    </a:p>
                  </a:txBody>
                  <a:tcPr marL="6350" marR="6350" marT="6350" marB="0" anchor="b"/>
                </a:tc>
                <a:tc>
                  <a:txBody>
                    <a:bodyPr/>
                    <a:lstStyle/>
                    <a:p>
                      <a:pPr marL="0" algn="ctr" defTabSz="914400" rtl="0" eaLnBrk="1" fontAlgn="b" latinLnBrk="0" hangingPunct="1"/>
                      <a:r>
                        <a:rPr lang="et-EE" sz="1800" b="1" kern="1200" dirty="0" smtClean="0">
                          <a:solidFill>
                            <a:schemeClr val="dk1"/>
                          </a:solidFill>
                          <a:latin typeface="+mn-lt"/>
                          <a:ea typeface="+mn-ea"/>
                          <a:cs typeface="+mn-cs"/>
                        </a:rPr>
                        <a:t>1%</a:t>
                      </a:r>
                    </a:p>
                  </a:txBody>
                  <a:tcPr marL="6350" marR="6350" marT="6350" marB="0" anchor="b"/>
                </a:tc>
                <a:tc>
                  <a:txBody>
                    <a:bodyPr/>
                    <a:lstStyle/>
                    <a:p>
                      <a:pPr marL="0" algn="ctr" defTabSz="914400" rtl="0" eaLnBrk="1" fontAlgn="b" latinLnBrk="0" hangingPunct="1"/>
                      <a:r>
                        <a:rPr lang="et-EE" sz="1800" b="1" kern="1200" dirty="0" smtClean="0">
                          <a:solidFill>
                            <a:schemeClr val="dk1"/>
                          </a:solidFill>
                          <a:latin typeface="+mn-lt"/>
                          <a:ea typeface="+mn-ea"/>
                          <a:cs typeface="+mn-cs"/>
                        </a:rPr>
                        <a:t>1%</a:t>
                      </a:r>
                    </a:p>
                  </a:txBody>
                  <a:tcPr marL="6350" marR="6350" marT="6350" marB="0" anchor="b"/>
                </a:tc>
              </a:tr>
              <a:tr h="262840">
                <a:tc>
                  <a:txBody>
                    <a:bodyPr/>
                    <a:lstStyle/>
                    <a:p>
                      <a:pPr algn="ctr"/>
                      <a:r>
                        <a:rPr lang="et-EE" b="1" dirty="0" smtClean="0"/>
                        <a:t>10</a:t>
                      </a:r>
                      <a:endParaRPr lang="et-EE" b="1" dirty="0"/>
                    </a:p>
                  </a:txBody>
                  <a:tcPr/>
                </a:tc>
                <a:tc>
                  <a:txBody>
                    <a:bodyPr/>
                    <a:lstStyle/>
                    <a:p>
                      <a:pPr marL="0" algn="ctr" defTabSz="914400" rtl="0" eaLnBrk="1" fontAlgn="b" latinLnBrk="0" hangingPunct="1"/>
                      <a:r>
                        <a:rPr lang="et-EE" sz="1800" b="1" kern="1200" dirty="0" smtClean="0">
                          <a:solidFill>
                            <a:schemeClr val="dk1"/>
                          </a:solidFill>
                          <a:latin typeface="+mn-lt"/>
                          <a:ea typeface="+mn-ea"/>
                          <a:cs typeface="+mn-cs"/>
                        </a:rPr>
                        <a:t>34</a:t>
                      </a:r>
                    </a:p>
                  </a:txBody>
                  <a:tcPr marL="6350" marR="6350" marT="6350" marB="0" anchor="b"/>
                </a:tc>
                <a:tc>
                  <a:txBody>
                    <a:bodyPr/>
                    <a:lstStyle/>
                    <a:p>
                      <a:pPr marL="0" algn="ctr" defTabSz="914400" rtl="0" eaLnBrk="1" fontAlgn="b" latinLnBrk="0" hangingPunct="1"/>
                      <a:r>
                        <a:rPr lang="et-EE" sz="1800" b="1" kern="1200" dirty="0" smtClean="0">
                          <a:solidFill>
                            <a:schemeClr val="dk1"/>
                          </a:solidFill>
                          <a:latin typeface="+mn-lt"/>
                          <a:ea typeface="+mn-ea"/>
                          <a:cs typeface="+mn-cs"/>
                        </a:rPr>
                        <a:t>1%</a:t>
                      </a:r>
                    </a:p>
                  </a:txBody>
                  <a:tcPr marL="6350" marR="6350" marT="6350" marB="0" anchor="b"/>
                </a:tc>
                <a:tc>
                  <a:txBody>
                    <a:bodyPr/>
                    <a:lstStyle/>
                    <a:p>
                      <a:pPr marL="0" algn="ctr" defTabSz="914400" rtl="0" eaLnBrk="1" fontAlgn="b" latinLnBrk="0" hangingPunct="1"/>
                      <a:r>
                        <a:rPr lang="et-EE" sz="1800" b="1" kern="1200" dirty="0" smtClean="0">
                          <a:solidFill>
                            <a:schemeClr val="dk1"/>
                          </a:solidFill>
                          <a:latin typeface="+mn-lt"/>
                          <a:ea typeface="+mn-ea"/>
                          <a:cs typeface="+mn-cs"/>
                        </a:rPr>
                        <a:t>1%</a:t>
                      </a:r>
                    </a:p>
                  </a:txBody>
                  <a:tcPr marL="6350" marR="6350" marT="6350" marB="0" anchor="b"/>
                </a:tc>
              </a:tr>
              <a:tr h="262840">
                <a:tc>
                  <a:txBody>
                    <a:bodyPr/>
                    <a:lstStyle/>
                    <a:p>
                      <a:pPr algn="ctr"/>
                      <a:r>
                        <a:rPr lang="et-EE" b="1" dirty="0" smtClean="0"/>
                        <a:t>&gt;10</a:t>
                      </a:r>
                      <a:endParaRPr lang="et-EE" b="1" dirty="0"/>
                    </a:p>
                  </a:txBody>
                  <a:tcPr/>
                </a:tc>
                <a:tc>
                  <a:txBody>
                    <a:bodyPr/>
                    <a:lstStyle/>
                    <a:p>
                      <a:pPr marL="0" algn="ctr" defTabSz="914400" rtl="0" eaLnBrk="1" fontAlgn="b" latinLnBrk="0" hangingPunct="1"/>
                      <a:r>
                        <a:rPr lang="et-EE" sz="1800" b="1" kern="1200" dirty="0" smtClean="0">
                          <a:solidFill>
                            <a:schemeClr val="dk1"/>
                          </a:solidFill>
                          <a:latin typeface="+mn-lt"/>
                          <a:ea typeface="+mn-ea"/>
                          <a:cs typeface="+mn-cs"/>
                        </a:rPr>
                        <a:t>457</a:t>
                      </a:r>
                    </a:p>
                  </a:txBody>
                  <a:tcPr marL="6350" marR="6350" marT="6350" marB="0" anchor="b"/>
                </a:tc>
                <a:tc>
                  <a:txBody>
                    <a:bodyPr/>
                    <a:lstStyle/>
                    <a:p>
                      <a:pPr marL="0" algn="ctr" defTabSz="914400" rtl="0" eaLnBrk="1" fontAlgn="b" latinLnBrk="0" hangingPunct="1"/>
                      <a:r>
                        <a:rPr lang="et-EE" sz="1800" b="1" kern="1200" dirty="0" smtClean="0">
                          <a:solidFill>
                            <a:schemeClr val="dk1"/>
                          </a:solidFill>
                          <a:latin typeface="+mn-lt"/>
                          <a:ea typeface="+mn-ea"/>
                          <a:cs typeface="+mn-cs"/>
                        </a:rPr>
                        <a:t>20%</a:t>
                      </a:r>
                    </a:p>
                  </a:txBody>
                  <a:tcPr marL="6350" marR="6350" marT="6350" marB="0" anchor="b"/>
                </a:tc>
                <a:tc>
                  <a:txBody>
                    <a:bodyPr/>
                    <a:lstStyle/>
                    <a:p>
                      <a:pPr marL="0" algn="ctr" defTabSz="914400" rtl="0" eaLnBrk="1" fontAlgn="b" latinLnBrk="0" hangingPunct="1"/>
                      <a:r>
                        <a:rPr lang="et-EE" sz="1800" b="1" kern="1200" dirty="0" smtClean="0">
                          <a:solidFill>
                            <a:schemeClr val="dk1"/>
                          </a:solidFill>
                          <a:latin typeface="+mn-lt"/>
                          <a:ea typeface="+mn-ea"/>
                          <a:cs typeface="+mn-cs"/>
                        </a:rPr>
                        <a:t>84%</a:t>
                      </a:r>
                    </a:p>
                  </a:txBody>
                  <a:tcPr marL="6350" marR="6350" marT="6350" marB="0" anchor="b"/>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540000"/>
            <a:ext cx="7920000" cy="864045"/>
          </a:xfrm>
        </p:spPr>
        <p:txBody>
          <a:bodyPr/>
          <a:lstStyle/>
          <a:p>
            <a:r>
              <a:rPr lang="et-EE" dirty="0" smtClean="0"/>
              <a:t>E-arvete vastuvõtjate register</a:t>
            </a:r>
            <a:endParaRPr lang="et-EE" dirty="0"/>
          </a:p>
        </p:txBody>
      </p:sp>
      <p:sp>
        <p:nvSpPr>
          <p:cNvPr id="3" name="Content Placeholder 2"/>
          <p:cNvSpPr>
            <a:spLocks noGrp="1"/>
          </p:cNvSpPr>
          <p:nvPr>
            <p:ph idx="1"/>
          </p:nvPr>
        </p:nvSpPr>
        <p:spPr>
          <a:xfrm>
            <a:off x="323305" y="1188021"/>
            <a:ext cx="8280920" cy="5184576"/>
          </a:xfrm>
        </p:spPr>
        <p:txBody>
          <a:bodyPr/>
          <a:lstStyle/>
          <a:p>
            <a:pPr lvl="1"/>
            <a:endParaRPr lang="et-EE" dirty="0" smtClean="0"/>
          </a:p>
          <a:p>
            <a:pPr lvl="1"/>
            <a:endParaRPr lang="et-EE" dirty="0" smtClean="0"/>
          </a:p>
          <a:p>
            <a:pPr lvl="1"/>
            <a:endParaRPr lang="et-EE" dirty="0" smtClean="0"/>
          </a:p>
          <a:p>
            <a:pPr lvl="1"/>
            <a:endParaRPr lang="et-EE" dirty="0" smtClean="0"/>
          </a:p>
          <a:p>
            <a:pPr marL="446088" lvl="1" indent="-358775">
              <a:buFont typeface="Courier New" pitchFamily="49" charset="0"/>
              <a:buChar char="o"/>
            </a:pPr>
            <a:endParaRPr lang="et-EE" sz="1800" dirty="0" smtClean="0"/>
          </a:p>
          <a:p>
            <a:pPr marL="446088" lvl="1" indent="-358775">
              <a:buFont typeface="Courier New" pitchFamily="49" charset="0"/>
              <a:buChar char="o"/>
            </a:pPr>
            <a:endParaRPr lang="et-EE" sz="1800" dirty="0" smtClean="0"/>
          </a:p>
          <a:p>
            <a:pPr marL="446088" lvl="1" indent="-358775">
              <a:buFont typeface="Courier New" pitchFamily="49" charset="0"/>
              <a:buChar char="o"/>
            </a:pPr>
            <a:endParaRPr lang="et-EE" sz="1800" dirty="0" smtClean="0"/>
          </a:p>
          <a:p>
            <a:pPr marL="446088" lvl="1" indent="-358775">
              <a:buFont typeface="Courier New" pitchFamily="49" charset="0"/>
              <a:buChar char="o"/>
            </a:pPr>
            <a:r>
              <a:rPr lang="et-EE" dirty="0" smtClean="0"/>
              <a:t>E-arve kanali esitamine registrile</a:t>
            </a:r>
            <a:endParaRPr lang="et-EE" sz="2200" dirty="0" smtClean="0"/>
          </a:p>
          <a:p>
            <a:pPr marL="903288" lvl="1" indent="-358775">
              <a:buFont typeface="Wingdings" pitchFamily="2" charset="2"/>
              <a:buChar char="ü"/>
            </a:pPr>
            <a:r>
              <a:rPr lang="et-EE" sz="2200" dirty="0" smtClean="0"/>
              <a:t> e-arve operaatorid, kes kasutavad vastavaid elektroonilisi teenuseid. </a:t>
            </a:r>
          </a:p>
          <a:p>
            <a:pPr marL="446088" lvl="1" indent="-358775">
              <a:buFont typeface="Courier New" pitchFamily="49" charset="0"/>
              <a:buChar char="o"/>
            </a:pPr>
            <a:r>
              <a:rPr lang="et-EE" dirty="0" smtClean="0"/>
              <a:t>Registri käikuandmine – 2016. aasta november.</a:t>
            </a:r>
          </a:p>
        </p:txBody>
      </p:sp>
      <p:sp>
        <p:nvSpPr>
          <p:cNvPr id="5" name="TextBox 4"/>
          <p:cNvSpPr txBox="1"/>
          <p:nvPr/>
        </p:nvSpPr>
        <p:spPr>
          <a:xfrm>
            <a:off x="3563665" y="5508501"/>
            <a:ext cx="2232248" cy="397032"/>
          </a:xfrm>
          <a:prstGeom prst="rect">
            <a:avLst/>
          </a:prstGeom>
          <a:noFill/>
        </p:spPr>
        <p:txBody>
          <a:bodyPr wrap="square" rtlCol="0">
            <a:spAutoFit/>
          </a:bodyPr>
          <a:lstStyle/>
          <a:p>
            <a:endParaRPr lang="et-EE" dirty="0"/>
          </a:p>
        </p:txBody>
      </p:sp>
      <p:sp>
        <p:nvSpPr>
          <p:cNvPr id="6" name="TextBox 5"/>
          <p:cNvSpPr txBox="1"/>
          <p:nvPr/>
        </p:nvSpPr>
        <p:spPr>
          <a:xfrm>
            <a:off x="1619449" y="2394401"/>
            <a:ext cx="3168352" cy="769441"/>
          </a:xfrm>
          <a:prstGeom prst="rect">
            <a:avLst/>
          </a:prstGeom>
          <a:noFill/>
          <a:ln>
            <a:solidFill>
              <a:schemeClr val="tx1"/>
            </a:solidFill>
          </a:ln>
        </p:spPr>
        <p:txBody>
          <a:bodyPr wrap="square" rtlCol="0">
            <a:spAutoFit/>
          </a:bodyPr>
          <a:lstStyle/>
          <a:p>
            <a:pPr algn="ctr"/>
            <a:r>
              <a:rPr lang="et-EE" sz="2000" b="1" dirty="0" smtClean="0"/>
              <a:t>E-arve vastuvõtu aadress ehk e-aadress</a:t>
            </a:r>
            <a:endParaRPr lang="et-EE" sz="2000" b="1" dirty="0"/>
          </a:p>
        </p:txBody>
      </p:sp>
      <p:sp>
        <p:nvSpPr>
          <p:cNvPr id="9" name="TextBox 8"/>
          <p:cNvSpPr txBox="1"/>
          <p:nvPr/>
        </p:nvSpPr>
        <p:spPr>
          <a:xfrm>
            <a:off x="3131617" y="3224074"/>
            <a:ext cx="2232248" cy="682495"/>
          </a:xfrm>
          <a:prstGeom prst="rect">
            <a:avLst/>
          </a:prstGeom>
          <a:solidFill>
            <a:srgbClr val="0084D1"/>
          </a:solidFill>
          <a:ln>
            <a:solidFill>
              <a:schemeClr val="accent1"/>
            </a:solidFill>
          </a:ln>
        </p:spPr>
        <p:txBody>
          <a:bodyPr wrap="square" rtlCol="0">
            <a:spAutoFit/>
          </a:bodyPr>
          <a:lstStyle/>
          <a:p>
            <a:pPr algn="ctr"/>
            <a:r>
              <a:rPr lang="et-EE" b="1" dirty="0" smtClean="0">
                <a:solidFill>
                  <a:schemeClr val="bg1"/>
                </a:solidFill>
              </a:rPr>
              <a:t>RIIGIKOOD</a:t>
            </a:r>
          </a:p>
          <a:p>
            <a:pPr algn="ctr"/>
            <a:endParaRPr lang="et-EE" b="1" dirty="0">
              <a:solidFill>
                <a:schemeClr val="bg1"/>
              </a:solidFill>
            </a:endParaRPr>
          </a:p>
        </p:txBody>
      </p:sp>
      <p:sp>
        <p:nvSpPr>
          <p:cNvPr id="10" name="TextBox 9"/>
          <p:cNvSpPr txBox="1"/>
          <p:nvPr/>
        </p:nvSpPr>
        <p:spPr>
          <a:xfrm>
            <a:off x="819101" y="3224074"/>
            <a:ext cx="2232248" cy="682495"/>
          </a:xfrm>
          <a:prstGeom prst="rect">
            <a:avLst/>
          </a:prstGeom>
          <a:solidFill>
            <a:srgbClr val="0084D1"/>
          </a:solidFill>
          <a:ln>
            <a:solidFill>
              <a:schemeClr val="accent1"/>
            </a:solidFill>
          </a:ln>
        </p:spPr>
        <p:txBody>
          <a:bodyPr wrap="square" rtlCol="0">
            <a:spAutoFit/>
          </a:bodyPr>
          <a:lstStyle/>
          <a:p>
            <a:pPr algn="ctr"/>
            <a:r>
              <a:rPr lang="et-EE" b="1" dirty="0" smtClean="0">
                <a:solidFill>
                  <a:schemeClr val="bg1"/>
                </a:solidFill>
              </a:rPr>
              <a:t>REGISTRINUMBER</a:t>
            </a:r>
          </a:p>
          <a:p>
            <a:pPr algn="ctr"/>
            <a:endParaRPr lang="et-EE" b="1" dirty="0">
              <a:solidFill>
                <a:schemeClr val="bg1"/>
              </a:solidFill>
            </a:endParaRPr>
          </a:p>
        </p:txBody>
      </p:sp>
      <p:sp>
        <p:nvSpPr>
          <p:cNvPr id="13" name="TextBox 12"/>
          <p:cNvSpPr txBox="1"/>
          <p:nvPr/>
        </p:nvSpPr>
        <p:spPr>
          <a:xfrm>
            <a:off x="3275633" y="1332037"/>
            <a:ext cx="3168352" cy="748025"/>
          </a:xfrm>
          <a:prstGeom prst="rect">
            <a:avLst/>
          </a:prstGeom>
          <a:noFill/>
          <a:ln>
            <a:solidFill>
              <a:schemeClr val="tx1"/>
            </a:solidFill>
          </a:ln>
        </p:spPr>
        <p:txBody>
          <a:bodyPr wrap="square" rtlCol="0">
            <a:spAutoFit/>
          </a:bodyPr>
          <a:lstStyle/>
          <a:p>
            <a:pPr algn="ctr"/>
            <a:r>
              <a:rPr lang="et-EE" sz="2000" b="1" dirty="0" smtClean="0"/>
              <a:t>Avaliku- või erasektori organisatsioon</a:t>
            </a:r>
            <a:endParaRPr lang="et-EE" sz="2000" b="1" dirty="0"/>
          </a:p>
        </p:txBody>
      </p:sp>
      <p:sp>
        <p:nvSpPr>
          <p:cNvPr id="14" name="TextBox 13"/>
          <p:cNvSpPr txBox="1"/>
          <p:nvPr/>
        </p:nvSpPr>
        <p:spPr>
          <a:xfrm>
            <a:off x="5363865" y="2394401"/>
            <a:ext cx="3168352" cy="748025"/>
          </a:xfrm>
          <a:prstGeom prst="rect">
            <a:avLst/>
          </a:prstGeom>
          <a:noFill/>
          <a:ln>
            <a:solidFill>
              <a:schemeClr val="tx1"/>
            </a:solidFill>
          </a:ln>
        </p:spPr>
        <p:txBody>
          <a:bodyPr wrap="square" rtlCol="0">
            <a:spAutoFit/>
          </a:bodyPr>
          <a:lstStyle/>
          <a:p>
            <a:pPr algn="ctr"/>
            <a:r>
              <a:rPr lang="et-EE" sz="2000" b="1" dirty="0" smtClean="0"/>
              <a:t>E-arve esitamise kanal</a:t>
            </a:r>
          </a:p>
          <a:p>
            <a:pPr algn="ctr"/>
            <a:endParaRPr lang="et-EE" sz="2000" b="1" dirty="0"/>
          </a:p>
        </p:txBody>
      </p:sp>
      <p:cxnSp>
        <p:nvCxnSpPr>
          <p:cNvPr id="12" name="Straight Connector 11"/>
          <p:cNvCxnSpPr>
            <a:stCxn id="13" idx="2"/>
            <a:endCxn id="6" idx="0"/>
          </p:cNvCxnSpPr>
          <p:nvPr/>
        </p:nvCxnSpPr>
        <p:spPr bwMode="auto">
          <a:xfrm flipH="1">
            <a:off x="3203625" y="2080062"/>
            <a:ext cx="1656184" cy="314339"/>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stCxn id="13" idx="2"/>
            <a:endCxn id="14" idx="0"/>
          </p:cNvCxnSpPr>
          <p:nvPr/>
        </p:nvCxnSpPr>
        <p:spPr bwMode="auto">
          <a:xfrm>
            <a:off x="4859809" y="2080062"/>
            <a:ext cx="2088232" cy="314339"/>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5867921" y="3241830"/>
            <a:ext cx="2232248" cy="682495"/>
          </a:xfrm>
          <a:prstGeom prst="rect">
            <a:avLst/>
          </a:prstGeom>
          <a:solidFill>
            <a:srgbClr val="0084D1"/>
          </a:solidFill>
          <a:ln>
            <a:solidFill>
              <a:schemeClr val="accent1"/>
            </a:solidFill>
          </a:ln>
        </p:spPr>
        <p:txBody>
          <a:bodyPr wrap="square" rtlCol="0">
            <a:spAutoFit/>
          </a:bodyPr>
          <a:lstStyle/>
          <a:p>
            <a:pPr algn="ctr"/>
            <a:r>
              <a:rPr lang="et-EE" b="1" dirty="0" smtClean="0">
                <a:solidFill>
                  <a:schemeClr val="bg1"/>
                </a:solidFill>
              </a:rPr>
              <a:t>TEENUSEPAKKUJA TUNNUS</a:t>
            </a:r>
            <a:endParaRPr lang="et-EE" b="1"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329" y="251917"/>
            <a:ext cx="7920000" cy="792088"/>
          </a:xfrm>
        </p:spPr>
        <p:txBody>
          <a:bodyPr/>
          <a:lstStyle/>
          <a:p>
            <a:r>
              <a:rPr lang="et-EE" sz="3200" dirty="0" smtClean="0"/>
              <a:t>Mis on praeguseks (september 2016) saavutatud?  </a:t>
            </a:r>
            <a:endParaRPr lang="et-EE" sz="3200" dirty="0"/>
          </a:p>
        </p:txBody>
      </p:sp>
      <p:sp>
        <p:nvSpPr>
          <p:cNvPr id="3" name="Content Placeholder 2"/>
          <p:cNvSpPr>
            <a:spLocks noGrp="1"/>
          </p:cNvSpPr>
          <p:nvPr>
            <p:ph idx="1"/>
          </p:nvPr>
        </p:nvSpPr>
        <p:spPr>
          <a:xfrm>
            <a:off x="395313" y="1044005"/>
            <a:ext cx="8424936" cy="5256584"/>
          </a:xfrm>
        </p:spPr>
        <p:txBody>
          <a:bodyPr/>
          <a:lstStyle/>
          <a:p>
            <a:pPr marL="355600" indent="-355600">
              <a:buFont typeface="Arial" pitchFamily="34" charset="0"/>
              <a:buChar char="•"/>
            </a:pPr>
            <a:r>
              <a:rPr lang="et-EE" b="1" dirty="0" smtClean="0">
                <a:solidFill>
                  <a:srgbClr val="0084D1"/>
                </a:solidFill>
              </a:rPr>
              <a:t>RPS </a:t>
            </a:r>
            <a:r>
              <a:rPr lang="et-EE" sz="2800" dirty="0" smtClean="0"/>
              <a:t> - valitsuses heaks kiidetud ning Riigikogusse saadetud</a:t>
            </a:r>
          </a:p>
          <a:p>
            <a:pPr marL="355600" indent="-355600">
              <a:buFont typeface="Arial" pitchFamily="34" charset="0"/>
              <a:buChar char="•"/>
            </a:pPr>
            <a:r>
              <a:rPr lang="et-EE" sz="2800" dirty="0" smtClean="0"/>
              <a:t>E-arvete vastuvõtjaid avalikus sektoris -  </a:t>
            </a:r>
            <a:r>
              <a:rPr lang="et-EE" b="1" dirty="0" smtClean="0">
                <a:solidFill>
                  <a:srgbClr val="0084D1"/>
                </a:solidFill>
              </a:rPr>
              <a:t>55 %</a:t>
            </a:r>
            <a:endParaRPr lang="et-EE" sz="2800" dirty="0" smtClean="0"/>
          </a:p>
          <a:p>
            <a:pPr marL="812800" lvl="1" indent="-368300">
              <a:buFont typeface="Arial" pitchFamily="34" charset="0"/>
              <a:buChar char="•"/>
            </a:pPr>
            <a:r>
              <a:rPr lang="et-EE" sz="2400" dirty="0" smtClean="0"/>
              <a:t> riigiasutused - </a:t>
            </a:r>
            <a:r>
              <a:rPr lang="et-EE" sz="2400" b="1" dirty="0" smtClean="0">
                <a:solidFill>
                  <a:srgbClr val="0070C0"/>
                </a:solidFill>
              </a:rPr>
              <a:t>95%,</a:t>
            </a:r>
          </a:p>
          <a:p>
            <a:pPr marL="812800" lvl="1" indent="-368300">
              <a:buFont typeface="Arial" pitchFamily="34" charset="0"/>
              <a:buChar char="•"/>
            </a:pPr>
            <a:r>
              <a:rPr lang="et-EE" sz="2400" dirty="0" smtClean="0"/>
              <a:t> KOVid koos hallatavate asutustega – </a:t>
            </a:r>
            <a:r>
              <a:rPr lang="et-EE" sz="2400" b="1" dirty="0" smtClean="0">
                <a:solidFill>
                  <a:srgbClr val="0070C0"/>
                </a:solidFill>
              </a:rPr>
              <a:t>66 %, </a:t>
            </a:r>
            <a:r>
              <a:rPr lang="et-EE" sz="2400" b="1" dirty="0" smtClean="0">
                <a:solidFill>
                  <a:schemeClr val="tx1"/>
                </a:solidFill>
              </a:rPr>
              <a:t>(Järvamaa</a:t>
            </a:r>
            <a:r>
              <a:rPr lang="et-EE" sz="2400" b="1" dirty="0" smtClean="0">
                <a:solidFill>
                  <a:srgbClr val="0084D1"/>
                </a:solidFill>
              </a:rPr>
              <a:t> 100 %</a:t>
            </a:r>
            <a:r>
              <a:rPr lang="et-EE" sz="2400" b="1" dirty="0" smtClean="0">
                <a:solidFill>
                  <a:schemeClr val="tx1"/>
                </a:solidFill>
              </a:rPr>
              <a:t>)</a:t>
            </a:r>
          </a:p>
          <a:p>
            <a:pPr marL="355600" indent="-355600">
              <a:buFont typeface="Arial" pitchFamily="34" charset="0"/>
              <a:buChar char="•"/>
            </a:pPr>
            <a:r>
              <a:rPr lang="et-EE" sz="2800" dirty="0" smtClean="0"/>
              <a:t>Saabuvate e-arvete osakaal </a:t>
            </a:r>
            <a:r>
              <a:rPr lang="et-EE" b="1" dirty="0" smtClean="0">
                <a:solidFill>
                  <a:srgbClr val="0084D1"/>
                </a:solidFill>
              </a:rPr>
              <a:t>8,8%</a:t>
            </a:r>
            <a:r>
              <a:rPr lang="et-EE" sz="2800" dirty="0" smtClean="0"/>
              <a:t> , (Järvamaal – </a:t>
            </a:r>
            <a:r>
              <a:rPr lang="et-EE" b="1" dirty="0" smtClean="0">
                <a:solidFill>
                  <a:srgbClr val="0084D1"/>
                </a:solidFill>
              </a:rPr>
              <a:t>21%, Türi VV 35%)</a:t>
            </a:r>
          </a:p>
          <a:p>
            <a:pPr marL="355600" indent="-355600">
              <a:buFont typeface="Arial" pitchFamily="34" charset="0"/>
              <a:buChar char="•"/>
            </a:pPr>
            <a:r>
              <a:rPr lang="et-EE" b="1" dirty="0" smtClean="0">
                <a:solidFill>
                  <a:srgbClr val="0084D1"/>
                </a:solidFill>
              </a:rPr>
              <a:t>E-arveldajat</a:t>
            </a:r>
            <a:r>
              <a:rPr lang="et-EE" sz="2800" dirty="0" smtClean="0"/>
              <a:t>  juba kasutatakse e-arvete tasuta saatmiseks. </a:t>
            </a:r>
          </a:p>
          <a:p>
            <a:pPr marL="355600" indent="-355600">
              <a:buFont typeface="Arial" pitchFamily="34" charset="0"/>
              <a:buChar char="•"/>
            </a:pPr>
            <a:r>
              <a:rPr lang="et-EE" sz="2800" dirty="0" smtClean="0"/>
              <a:t>Lisandunud uued </a:t>
            </a:r>
            <a:r>
              <a:rPr lang="et-EE" b="1" dirty="0" smtClean="0">
                <a:solidFill>
                  <a:srgbClr val="0084D1"/>
                </a:solidFill>
              </a:rPr>
              <a:t>majandustarkvarade ja operaatorite vahelised liidesed</a:t>
            </a:r>
          </a:p>
          <a:p>
            <a:endParaRPr lang="et-E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t-EE" dirty="0" smtClean="0"/>
              <a:t>Aitäh!</a:t>
            </a:r>
            <a:endParaRPr lang="en-US" dirty="0"/>
          </a:p>
        </p:txBody>
      </p:sp>
      <p:sp>
        <p:nvSpPr>
          <p:cNvPr id="3" name="Rectangle 2"/>
          <p:cNvSpPr/>
          <p:nvPr/>
        </p:nvSpPr>
        <p:spPr>
          <a:xfrm>
            <a:off x="899369" y="5652517"/>
            <a:ext cx="7272808" cy="701731"/>
          </a:xfrm>
          <a:prstGeom prst="rect">
            <a:avLst/>
          </a:prstGeom>
        </p:spPr>
        <p:txBody>
          <a:bodyPr wrap="square">
            <a:spAutoFit/>
          </a:bodyPr>
          <a:lstStyle/>
          <a:p>
            <a:r>
              <a:rPr lang="et-EE" dirty="0" smtClean="0">
                <a:solidFill>
                  <a:schemeClr val="bg1"/>
                </a:solidFill>
              </a:rPr>
              <a:t>Vt  Eesti e-arvetele ülemineku teemalehte Rahandusministeeriumi kodulehelt: http://www.fin.ee/e-arved</a:t>
            </a:r>
            <a:endParaRPr lang="et-EE" dirty="0">
              <a:solidFill>
                <a:schemeClr val="bg1"/>
              </a:solidFill>
            </a:endParaRPr>
          </a:p>
        </p:txBody>
      </p:sp>
    </p:spTree>
    <p:extLst>
      <p:ext uri="{BB962C8B-B14F-4D97-AF65-F5344CB8AC3E}">
        <p14:creationId xmlns:p14="http://schemas.microsoft.com/office/powerpoint/2010/main" val="3979630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395933"/>
            <a:ext cx="7920000" cy="1080000"/>
          </a:xfrm>
        </p:spPr>
        <p:txBody>
          <a:bodyPr/>
          <a:lstStyle/>
          <a:p>
            <a:r>
              <a:rPr lang="et-EE" smtClean="0"/>
              <a:t>Vabariigi Valitsuse 29.01.2015 otsus</a:t>
            </a:r>
            <a:br>
              <a:rPr lang="et-EE" smtClean="0"/>
            </a:br>
            <a:endParaRPr lang="et-EE"/>
          </a:p>
        </p:txBody>
      </p:sp>
      <p:sp>
        <p:nvSpPr>
          <p:cNvPr id="3" name="Content Placeholder 2"/>
          <p:cNvSpPr>
            <a:spLocks noGrp="1"/>
          </p:cNvSpPr>
          <p:nvPr>
            <p:ph idx="1"/>
          </p:nvPr>
        </p:nvSpPr>
        <p:spPr>
          <a:xfrm>
            <a:off x="467321" y="1476053"/>
            <a:ext cx="7920000" cy="4513263"/>
          </a:xfrm>
        </p:spPr>
        <p:txBody>
          <a:bodyPr/>
          <a:lstStyle/>
          <a:p>
            <a:pPr marL="539750" indent="-360363">
              <a:spcAft>
                <a:spcPts val="1000"/>
              </a:spcAft>
            </a:pPr>
            <a:r>
              <a:rPr lang="et-EE" dirty="0" smtClean="0"/>
              <a:t>Kiita heaks rahandusministri esitatud projekti „Riigiga arvelduse  masinloetavate e-arvete kohustuslikuks muutmine“ tegevuskava.</a:t>
            </a:r>
          </a:p>
          <a:p>
            <a:pPr marL="539750" indent="-360363">
              <a:spcBef>
                <a:spcPts val="1200"/>
              </a:spcBef>
              <a:spcAft>
                <a:spcPts val="1000"/>
              </a:spcAft>
            </a:pPr>
            <a:r>
              <a:rPr lang="et-EE" sz="2800" dirty="0" smtClean="0"/>
              <a:t>Rahandusministeeriumil teha koostöös ettevõtlusorganisatsioonidega ettevalmistused era- ja avaliku sektori vahelise e-arvetega arveldamise kohustuslikuks muutmiseks 2016. aasta lõpuks .</a:t>
            </a:r>
          </a:p>
          <a:p>
            <a:endParaRPr lang="et-E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05" y="467941"/>
            <a:ext cx="8424936" cy="1080120"/>
          </a:xfrm>
        </p:spPr>
        <p:txBody>
          <a:bodyPr/>
          <a:lstStyle/>
          <a:p>
            <a:r>
              <a:rPr lang="et-EE" sz="4000" smtClean="0">
                <a:solidFill>
                  <a:schemeClr val="tx1"/>
                </a:solidFill>
              </a:rPr>
              <a:t>Euroopa Komisjoni eesmärk aastaks 2020</a:t>
            </a:r>
          </a:p>
        </p:txBody>
      </p:sp>
      <p:sp>
        <p:nvSpPr>
          <p:cNvPr id="3" name="Content Placeholder 2"/>
          <p:cNvSpPr>
            <a:spLocks noGrp="1"/>
          </p:cNvSpPr>
          <p:nvPr>
            <p:ph idx="1"/>
          </p:nvPr>
        </p:nvSpPr>
        <p:spPr>
          <a:xfrm>
            <a:off x="389287" y="1353842"/>
            <a:ext cx="8291834" cy="4916860"/>
          </a:xfrm>
        </p:spPr>
        <p:txBody>
          <a:bodyPr/>
          <a:lstStyle/>
          <a:p>
            <a:endParaRPr lang="et-EE" sz="2400" b="1" smtClean="0">
              <a:solidFill>
                <a:srgbClr val="1C9AD7"/>
              </a:solidFill>
              <a:ea typeface="+mj-ea"/>
              <a:cs typeface="+mj-cs"/>
            </a:endParaRPr>
          </a:p>
          <a:p>
            <a:pPr lvl="1"/>
            <a:endParaRPr lang="et-EE" sz="2400" smtClean="0"/>
          </a:p>
        </p:txBody>
      </p:sp>
      <p:graphicFrame>
        <p:nvGraphicFramePr>
          <p:cNvPr id="5" name="Diagram 4"/>
          <p:cNvGraphicFramePr/>
          <p:nvPr>
            <p:extLst>
              <p:ext uri="{D42A27DB-BD31-4B8C-83A1-F6EECF244321}">
                <p14:modId xmlns:p14="http://schemas.microsoft.com/office/powerpoint/2010/main" val="2232415088"/>
              </p:ext>
            </p:extLst>
          </p:nvPr>
        </p:nvGraphicFramePr>
        <p:xfrm>
          <a:off x="672769" y="1404045"/>
          <a:ext cx="7937482" cy="4745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5167288"/>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395933"/>
            <a:ext cx="7920000" cy="1080000"/>
          </a:xfrm>
        </p:spPr>
        <p:txBody>
          <a:bodyPr/>
          <a:lstStyle/>
          <a:p>
            <a:r>
              <a:rPr lang="et-EE" sz="3200" dirty="0" smtClean="0"/>
              <a:t>Vabariigi Valitsuse tegevusprogramm 2015 - 2019</a:t>
            </a:r>
            <a:r>
              <a:rPr lang="et-EE" dirty="0" smtClean="0"/>
              <a:t/>
            </a:r>
            <a:br>
              <a:rPr lang="et-EE" dirty="0" smtClean="0"/>
            </a:br>
            <a:endParaRPr lang="et-EE" dirty="0"/>
          </a:p>
        </p:txBody>
      </p:sp>
      <p:sp>
        <p:nvSpPr>
          <p:cNvPr id="3" name="Content Placeholder 2"/>
          <p:cNvSpPr>
            <a:spLocks noGrp="1"/>
          </p:cNvSpPr>
          <p:nvPr>
            <p:ph idx="1"/>
          </p:nvPr>
        </p:nvSpPr>
        <p:spPr>
          <a:xfrm>
            <a:off x="467321" y="1476053"/>
            <a:ext cx="7920000" cy="4513263"/>
          </a:xfrm>
        </p:spPr>
        <p:txBody>
          <a:bodyPr/>
          <a:lstStyle/>
          <a:p>
            <a:pPr marL="539750" indent="-360363">
              <a:spcAft>
                <a:spcPts val="1000"/>
              </a:spcAft>
            </a:pPr>
            <a:r>
              <a:rPr lang="et-EE" sz="2800" dirty="0" smtClean="0"/>
              <a:t>Analüüs ja ettepanekud ettevõtete vahelises (B2B) arvelduses e-arvetele üleminekuks</a:t>
            </a:r>
          </a:p>
          <a:p>
            <a:pPr marL="889000" lvl="2" indent="-355600">
              <a:spcAft>
                <a:spcPts val="1000"/>
              </a:spcAft>
              <a:buFont typeface="Courier New" pitchFamily="49" charset="0"/>
              <a:buChar char="o"/>
            </a:pPr>
            <a:r>
              <a:rPr lang="et-EE" dirty="0" smtClean="0"/>
              <a:t>Tähtaeg:  märts  2017</a:t>
            </a:r>
          </a:p>
          <a:p>
            <a:pPr marL="539750" indent="-360363">
              <a:spcAft>
                <a:spcPts val="1000"/>
              </a:spcAft>
            </a:pPr>
            <a:endParaRPr lang="et-EE" sz="2800" dirty="0" smtClean="0"/>
          </a:p>
          <a:p>
            <a:endParaRPr lang="et-E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4000" dirty="0" smtClean="0"/>
              <a:t>B2G e-arvetele ülemineku vaheetapid</a:t>
            </a:r>
            <a:endParaRPr lang="et-EE"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5646340"/>
              </p:ext>
            </p:extLst>
          </p:nvPr>
        </p:nvGraphicFramePr>
        <p:xfrm>
          <a:off x="389043" y="1193927"/>
          <a:ext cx="8291761" cy="4916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t-EE" altLang="en-US" sz="6000" dirty="0" smtClean="0"/>
              <a:t>Eestis on algamas</a:t>
            </a:r>
            <a:br>
              <a:rPr lang="et-EE" altLang="en-US" sz="6000" dirty="0" smtClean="0"/>
            </a:br>
            <a:r>
              <a:rPr lang="et-EE" altLang="en-US" sz="6000" dirty="0" smtClean="0"/>
              <a:t>e-arvete ajastu</a:t>
            </a:r>
            <a:endParaRPr lang="en-US" sz="6000" dirty="0"/>
          </a:p>
        </p:txBody>
      </p:sp>
      <p:sp>
        <p:nvSpPr>
          <p:cNvPr id="3" name="Subtitle 2"/>
          <p:cNvSpPr>
            <a:spLocks noGrp="1"/>
          </p:cNvSpPr>
          <p:nvPr>
            <p:ph type="subTitle" idx="1"/>
          </p:nvPr>
        </p:nvSpPr>
        <p:spPr/>
        <p:txBody>
          <a:bodyPr/>
          <a:lstStyle/>
          <a:p>
            <a:r>
              <a:rPr lang="et-EE" altLang="en-US" b="1" dirty="0" smtClean="0">
                <a:solidFill>
                  <a:srgbClr val="FFFFFF"/>
                </a:solidFill>
              </a:rPr>
              <a:t>Marge Lepp</a:t>
            </a:r>
            <a:endParaRPr lang="et-EE" altLang="en-US" b="1" dirty="0">
              <a:solidFill>
                <a:srgbClr val="FFFFFF"/>
              </a:solidFill>
            </a:endParaRPr>
          </a:p>
          <a:p>
            <a:r>
              <a:rPr lang="et-EE" altLang="en-US" sz="2000" dirty="0" smtClean="0">
                <a:solidFill>
                  <a:srgbClr val="FFFFFF"/>
                </a:solidFill>
              </a:rPr>
              <a:t>Eesti e-arvetele ülemineku projektijuht</a:t>
            </a:r>
            <a:endParaRPr lang="et-EE" altLang="en-US" sz="2000" dirty="0">
              <a:solidFill>
                <a:srgbClr val="FFFFFF"/>
              </a:solidFill>
            </a:endParaRPr>
          </a:p>
          <a:p>
            <a:r>
              <a:rPr lang="et-EE" altLang="en-US" sz="2000" dirty="0" smtClean="0">
                <a:solidFill>
                  <a:srgbClr val="FFFFFF"/>
                </a:solidFill>
              </a:rPr>
              <a:t>08.09.2016</a:t>
            </a:r>
            <a:endParaRPr lang="et-EE" altLang="en-US" sz="2000" dirty="0">
              <a:solidFill>
                <a:srgbClr val="FFFFFF"/>
              </a:solidFill>
            </a:endParaRPr>
          </a:p>
        </p:txBody>
      </p:sp>
    </p:spTree>
    <p:extLst>
      <p:ext uri="{BB962C8B-B14F-4D97-AF65-F5344CB8AC3E}">
        <p14:creationId xmlns:p14="http://schemas.microsoft.com/office/powerpoint/2010/main" val="1136022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ctr"/>
            <a:r>
              <a:rPr lang="et-EE" sz="7100" dirty="0" smtClean="0"/>
              <a:t>MILLISED ARVEVORMID ON EESTIS LUBATUD?</a:t>
            </a:r>
            <a:endParaRPr lang="en-US" sz="7100" dirty="0"/>
          </a:p>
        </p:txBody>
      </p:sp>
    </p:spTree>
    <p:extLst>
      <p:ext uri="{BB962C8B-B14F-4D97-AF65-F5344CB8AC3E}">
        <p14:creationId xmlns:p14="http://schemas.microsoft.com/office/powerpoint/2010/main" val="525279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1509</Words>
  <Application>Microsoft Office PowerPoint</Application>
  <PresentationFormat>Kohandatud</PresentationFormat>
  <Paragraphs>398</Paragraphs>
  <Slides>35</Slides>
  <Notes>12</Notes>
  <HiddenSlides>0</HiddenSlides>
  <MMClips>0</MMClips>
  <ScaleCrop>false</ScaleCrop>
  <HeadingPairs>
    <vt:vector size="4" baseType="variant">
      <vt:variant>
        <vt:lpstr>Kujundus</vt:lpstr>
      </vt:variant>
      <vt:variant>
        <vt:i4>1</vt:i4>
      </vt:variant>
      <vt:variant>
        <vt:lpstr>Slaidipealkirjad</vt:lpstr>
      </vt:variant>
      <vt:variant>
        <vt:i4>35</vt:i4>
      </vt:variant>
    </vt:vector>
  </HeadingPairs>
  <TitlesOfParts>
    <vt:vector size="36" baseType="lpstr">
      <vt:lpstr>Office Theme</vt:lpstr>
      <vt:lpstr>E-arvetele üleminek</vt:lpstr>
      <vt:lpstr>Miks Eestile e-arved?</vt:lpstr>
      <vt:lpstr>Eesti eesmärk 2016 Püstitati 2014. aasta algul</vt:lpstr>
      <vt:lpstr>Vabariigi Valitsuse 29.01.2015 otsus </vt:lpstr>
      <vt:lpstr>Euroopa Komisjoni eesmärk aastaks 2020</vt:lpstr>
      <vt:lpstr>Vabariigi Valitsuse tegevusprogramm 2015 - 2019 </vt:lpstr>
      <vt:lpstr>B2G e-arvetele ülemineku vaheetapid</vt:lpstr>
      <vt:lpstr>Eestis on algamas e-arvete ajastu</vt:lpstr>
      <vt:lpstr>PowerPointi esitlus</vt:lpstr>
      <vt:lpstr>Arve erinevad vormid Eestis</vt:lpstr>
      <vt:lpstr>Paberarve näide</vt:lpstr>
      <vt:lpstr>pdf-arve</vt:lpstr>
      <vt:lpstr>E-arve üldlevinud määratlus</vt:lpstr>
      <vt:lpstr>Arve XML-vorming</vt:lpstr>
      <vt:lpstr>PowerPointi esitlus</vt:lpstr>
      <vt:lpstr>E-arvete levik maailmas riigiti</vt:lpstr>
      <vt:lpstr>E-arvete levik ja osakaal 2015 ja 2016 Euroopa Liidus</vt:lpstr>
      <vt:lpstr>E-arved—mahud ja potentsiaal Euroopas</vt:lpstr>
      <vt:lpstr>Suurte ettevõtete ja riikide huvi e-arvetele üleminekuks</vt:lpstr>
      <vt:lpstr>Eesti 2014 vs teised Euroopa riigid</vt:lpstr>
      <vt:lpstr>E-arvete kasu osapooltele </vt:lpstr>
      <vt:lpstr>Mikro-, väike- ja keskmise suurusega ettevõte kulude saldo üleminekul e-müügiarvetele</vt:lpstr>
      <vt:lpstr>PowerPointi esitlus</vt:lpstr>
      <vt:lpstr>Pdf- ja paberarvete koostamine ja edastamine täna</vt:lpstr>
      <vt:lpstr>Müügiarvete e-arvetena väljastamine</vt:lpstr>
      <vt:lpstr>ostuarvete e-arvetena haldamine</vt:lpstr>
      <vt:lpstr>e-arve liikumine süsteemist süsteemi</vt:lpstr>
      <vt:lpstr>Tänased operaatorid Eestis</vt:lpstr>
      <vt:lpstr>Müügiarvete koostamise ja edastamise ja üldised protsessid e-arvete korral </vt:lpstr>
      <vt:lpstr>E-arve liikumine süsteemist süsteemi (näited)</vt:lpstr>
      <vt:lpstr>E-arvete liiklus rändluse korral</vt:lpstr>
      <vt:lpstr>Ettevõtete poolt Valgamaa KOV-idele 2015. aastal esitatud arved</vt:lpstr>
      <vt:lpstr>E-arvete vastuvõtjate register</vt:lpstr>
      <vt:lpstr>Mis on praeguseks (september 2016) saavutatud?  </vt:lpstr>
      <vt:lpstr>Aitäh!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2014-05-22T10:54:41Z</dcterms:created>
  <dcterms:modified xsi:type="dcterms:W3CDTF">2016-10-24T08:03:08Z</dcterms:modified>
</cp:coreProperties>
</file>